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09" r:id="rId3"/>
    <p:sldId id="297" r:id="rId4"/>
    <p:sldId id="310" r:id="rId5"/>
    <p:sldId id="311" r:id="rId6"/>
    <p:sldId id="312" r:id="rId7"/>
    <p:sldId id="313" r:id="rId8"/>
    <p:sldId id="295" r:id="rId9"/>
    <p:sldId id="314" r:id="rId10"/>
    <p:sldId id="292" r:id="rId11"/>
    <p:sldId id="260" r:id="rId12"/>
    <p:sldId id="259" r:id="rId13"/>
    <p:sldId id="353" r:id="rId14"/>
    <p:sldId id="315" r:id="rId15"/>
    <p:sldId id="316" r:id="rId16"/>
    <p:sldId id="354" r:id="rId17"/>
    <p:sldId id="317" r:id="rId18"/>
    <p:sldId id="342" r:id="rId19"/>
    <p:sldId id="356" r:id="rId20"/>
    <p:sldId id="321" r:id="rId21"/>
    <p:sldId id="345" r:id="rId22"/>
    <p:sldId id="327" r:id="rId23"/>
    <p:sldId id="359" r:id="rId24"/>
    <p:sldId id="344" r:id="rId25"/>
    <p:sldId id="323" r:id="rId26"/>
    <p:sldId id="331" r:id="rId27"/>
    <p:sldId id="332" r:id="rId28"/>
    <p:sldId id="333" r:id="rId29"/>
    <p:sldId id="347" r:id="rId30"/>
    <p:sldId id="348" r:id="rId31"/>
    <p:sldId id="351" r:id="rId32"/>
    <p:sldId id="352" r:id="rId33"/>
    <p:sldId id="357" r:id="rId34"/>
    <p:sldId id="360" r:id="rId3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>
        <p:scale>
          <a:sx n="70" d="100"/>
          <a:sy n="70" d="100"/>
        </p:scale>
        <p:origin x="-540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ECA1-1B20-434D-BAF3-946085FF7255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75398-61BC-46B8-8B2B-AB2E431AEF7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1013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5398-61BC-46B8-8B2B-AB2E431AEF70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Türkiye’de Sağlık İstatistikleri Yıllığı 2020’ye göre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servikal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kanser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insidansı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4,3/100.000 olmak üzere kadınlarda en sık görülen kanser türleri arasında dokuzuncu jinekolojik kanser türleri arasında ise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kanserinden sonra üçüncü sırasında yer almaktadır.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75398-61BC-46B8-8B2B-AB2E431AEF70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45337"/>
            <a:ext cx="8839200" cy="621266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32444" y="6093296"/>
            <a:ext cx="612140" cy="648335"/>
          </a:xfrm>
          <a:custGeom>
            <a:avLst/>
            <a:gdLst/>
            <a:ahLst/>
            <a:cxnLst/>
            <a:rect l="l" t="t" r="r" b="b"/>
            <a:pathLst>
              <a:path w="612140" h="648334">
                <a:moveTo>
                  <a:pt x="611555" y="0"/>
                </a:moveTo>
                <a:lnTo>
                  <a:pt x="0" y="0"/>
                </a:lnTo>
                <a:lnTo>
                  <a:pt x="0" y="648071"/>
                </a:lnTo>
                <a:lnTo>
                  <a:pt x="611555" y="648071"/>
                </a:lnTo>
                <a:lnTo>
                  <a:pt x="611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32444" y="6093296"/>
            <a:ext cx="612140" cy="648335"/>
          </a:xfrm>
          <a:custGeom>
            <a:avLst/>
            <a:gdLst/>
            <a:ahLst/>
            <a:cxnLst/>
            <a:rect l="l" t="t" r="r" b="b"/>
            <a:pathLst>
              <a:path w="612140" h="648334">
                <a:moveTo>
                  <a:pt x="0" y="0"/>
                </a:moveTo>
                <a:lnTo>
                  <a:pt x="611560" y="0"/>
                </a:lnTo>
                <a:lnTo>
                  <a:pt x="611560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255526"/>
            <a:ext cx="6878320" cy="831215"/>
          </a:xfrm>
          <a:custGeom>
            <a:avLst/>
            <a:gdLst/>
            <a:ahLst/>
            <a:cxnLst/>
            <a:rect l="l" t="t" r="r" b="b"/>
            <a:pathLst>
              <a:path w="6878320" h="831214">
                <a:moveTo>
                  <a:pt x="6877850" y="0"/>
                </a:moveTo>
                <a:lnTo>
                  <a:pt x="0" y="0"/>
                </a:lnTo>
                <a:lnTo>
                  <a:pt x="0" y="830996"/>
                </a:lnTo>
                <a:lnTo>
                  <a:pt x="6877850" y="830996"/>
                </a:lnTo>
                <a:lnTo>
                  <a:pt x="6877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3619" y="220980"/>
            <a:ext cx="405676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284"/>
            <a:ext cx="7353300" cy="339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28920"/>
            <a:ext cx="2317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who.int/vaccine_safety/committee/reports/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9144000" cy="2031364"/>
          </a:xfrm>
          <a:custGeom>
            <a:avLst/>
            <a:gdLst/>
            <a:ahLst/>
            <a:cxnLst/>
            <a:rect l="l" t="t" r="r" b="b"/>
            <a:pathLst>
              <a:path w="9144000" h="2031364">
                <a:moveTo>
                  <a:pt x="9144000" y="0"/>
                </a:moveTo>
                <a:lnTo>
                  <a:pt x="0" y="0"/>
                </a:lnTo>
                <a:lnTo>
                  <a:pt x="0" y="2031149"/>
                </a:lnTo>
                <a:lnTo>
                  <a:pt x="9144000" y="203114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>
              <a:latin typeface="Comic Sans MS" pitchFamily="66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9850" y="1347478"/>
            <a:ext cx="64643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 smtClean="0">
                <a:latin typeface="Comic Sans MS" pitchFamily="66" charset="0"/>
                <a:cs typeface="Times New Roman" pitchFamily="18" charset="0"/>
              </a:rPr>
              <a:t>G</a:t>
            </a:r>
            <a:r>
              <a:rPr lang="tr-TR" sz="3200" spc="-20" dirty="0" err="1" smtClean="0">
                <a:latin typeface="Comic Sans MS" pitchFamily="66" charset="0"/>
                <a:cs typeface="Times New Roman" pitchFamily="18" charset="0"/>
              </a:rPr>
              <a:t>üncel</a:t>
            </a:r>
            <a:r>
              <a:rPr lang="tr-TR" sz="3200" spc="-2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3200" spc="-10" dirty="0" smtClean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3200" spc="-4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3200" dirty="0" smtClean="0">
                <a:latin typeface="Comic Sans MS" pitchFamily="66" charset="0"/>
                <a:cs typeface="Times New Roman" pitchFamily="18" charset="0"/>
              </a:rPr>
              <a:t>Aşılaması</a:t>
            </a:r>
            <a:endParaRPr sz="3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0" name="AutoShape 2" descr="shutterstock_2070426158_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132" name="AutoShape 4" descr="shutterstock_2070426158_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134" name="AutoShape 6" descr="shutterstock_2070426158_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8135" name="Picture 7" descr="C:\Users\sony\Desktop\shutterstock_2070426158_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58293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34F0FB2-65F4-405E-80C9-C16B1E11D1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081" y="2514141"/>
            <a:ext cx="3948269" cy="337282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4BE6C5BA-8650-43FB-90C0-2D4E41F96376}"/>
              </a:ext>
            </a:extLst>
          </p:cNvPr>
          <p:cNvSpPr txBox="1"/>
          <p:nvPr/>
        </p:nvSpPr>
        <p:spPr>
          <a:xfrm>
            <a:off x="1752600" y="427602"/>
            <a:ext cx="6019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Comic Sans MS" pitchFamily="66" charset="0"/>
                <a:cs typeface="Times New Roman" panose="02020603050405020304" pitchFamily="18" charset="0"/>
              </a:rPr>
              <a:t>Türkiye kanser istatistikleri </a:t>
            </a:r>
            <a:r>
              <a:rPr lang="tr-TR" sz="2800" dirty="0" smtClean="0">
                <a:latin typeface="Comic Sans MS" pitchFamily="66" charset="0"/>
                <a:cs typeface="Times New Roman" panose="02020603050405020304" pitchFamily="18" charset="0"/>
              </a:rPr>
              <a:t>2017</a:t>
            </a:r>
            <a:endParaRPr lang="tr-TR" sz="28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3A3E7ACA-BB8C-4FB9-99E4-438BC15371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9349" y="0"/>
            <a:ext cx="1064651" cy="112180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72354862-5FBF-4E27-B2CA-BA4D8D88CA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869" y="2445487"/>
            <a:ext cx="3938431" cy="3372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9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952" y="6460956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898989"/>
                </a:solidFill>
                <a:latin typeface="Arial MT"/>
                <a:cs typeface="Arial MT"/>
              </a:rPr>
              <a:t>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7" y="260642"/>
            <a:ext cx="8539480" cy="99514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10"/>
              </a:lnSpc>
            </a:pPr>
            <a:r>
              <a:rPr sz="2800" spc="-1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HPV </a:t>
            </a:r>
            <a:r>
              <a:rPr lang="tr-TR" sz="2800" spc="-25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sz="2800" spc="-25" dirty="0" err="1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nfeksiyonun</a:t>
            </a:r>
            <a:r>
              <a:rPr sz="2800" spc="-15" dirty="0" smtClean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servikal </a:t>
            </a:r>
            <a:r>
              <a:rPr sz="2800" spc="-2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kanser</a:t>
            </a:r>
            <a:endParaRPr sz="28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dönüşünün</a:t>
            </a:r>
            <a:r>
              <a:rPr sz="2800" spc="-4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seyri</a:t>
            </a:r>
            <a:endParaRPr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0512" y="1993900"/>
            <a:ext cx="1512888" cy="6886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7790" rIns="0" bIns="0" rtlCol="0">
            <a:spAutoFit/>
          </a:bodyPr>
          <a:lstStyle/>
          <a:p>
            <a:pPr marL="94615" marR="88265" indent="231140">
              <a:lnSpc>
                <a:spcPts val="2300"/>
              </a:lnSpc>
              <a:spcBef>
                <a:spcPts val="770"/>
              </a:spcBef>
            </a:pPr>
            <a:r>
              <a:rPr sz="2000" spc="-10" dirty="0" err="1">
                <a:latin typeface="Comic Sans MS" pitchFamily="66" charset="0"/>
                <a:cs typeface="Times New Roman" pitchFamily="18" charset="0"/>
              </a:rPr>
              <a:t>Süren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spc="-15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2000" spc="-60" dirty="0" err="1" smtClean="0">
                <a:latin typeface="Comic Sans MS" pitchFamily="66" charset="0"/>
                <a:cs typeface="Times New Roman" pitchFamily="18" charset="0"/>
              </a:rPr>
              <a:t>f</a:t>
            </a:r>
            <a:r>
              <a:rPr sz="2000" spc="5" dirty="0" err="1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spc="-30" dirty="0" err="1" smtClean="0">
                <a:latin typeface="Comic Sans MS" pitchFamily="66" charset="0"/>
                <a:cs typeface="Times New Roman" pitchFamily="18" charset="0"/>
              </a:rPr>
              <a:t>k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si</a:t>
            </a:r>
            <a:r>
              <a:rPr sz="2000" spc="-30" dirty="0" err="1" smtClean="0">
                <a:latin typeface="Comic Sans MS" pitchFamily="66" charset="0"/>
                <a:cs typeface="Times New Roman" pitchFamily="18" charset="0"/>
              </a:rPr>
              <a:t>y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o</a:t>
            </a:r>
            <a:r>
              <a:rPr sz="2000" dirty="0" err="1" smtClean="0">
                <a:latin typeface="Comic Sans MS" pitchFamily="66" charset="0"/>
                <a:cs typeface="Times New Roman" pitchFamily="18" charset="0"/>
              </a:rPr>
              <a:t>n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3809" y="3356990"/>
            <a:ext cx="2304415" cy="997709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371475" marR="363855" indent="-635" algn="ctr">
              <a:lnSpc>
                <a:spcPct val="100400"/>
              </a:lnSpc>
              <a:spcBef>
                <a:spcPts val="580"/>
              </a:spcBef>
            </a:pPr>
            <a:r>
              <a:rPr sz="2000" spc="-5" dirty="0">
                <a:latin typeface="Comic Sans MS" pitchFamily="66" charset="0"/>
                <a:cs typeface="Times New Roman" pitchFamily="18" charset="0"/>
              </a:rPr>
              <a:t>Düşük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evreli </a:t>
            </a:r>
            <a:r>
              <a:rPr sz="2000" spc="-53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p</a:t>
            </a:r>
            <a:r>
              <a:rPr sz="2000" spc="-35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spc="-45" dirty="0">
                <a:latin typeface="Comic Sans MS" pitchFamily="66" charset="0"/>
                <a:cs typeface="Times New Roman" pitchFamily="18" charset="0"/>
              </a:rPr>
              <a:t>k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an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rl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r 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(CIN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1)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29436" y="2228850"/>
            <a:ext cx="1304925" cy="824230"/>
            <a:chOff x="6929436" y="2228850"/>
            <a:chExt cx="1304925" cy="824230"/>
          </a:xfrm>
        </p:grpSpPr>
        <p:sp>
          <p:nvSpPr>
            <p:cNvPr id="12" name="object 12"/>
            <p:cNvSpPr/>
            <p:nvPr/>
          </p:nvSpPr>
          <p:spPr>
            <a:xfrm>
              <a:off x="6934199" y="2233612"/>
              <a:ext cx="1295400" cy="814705"/>
            </a:xfrm>
            <a:custGeom>
              <a:avLst/>
              <a:gdLst/>
              <a:ahLst/>
              <a:cxnLst/>
              <a:rect l="l" t="t" r="r" b="b"/>
              <a:pathLst>
                <a:path w="1295400" h="814705">
                  <a:moveTo>
                    <a:pt x="566254" y="0"/>
                  </a:moveTo>
                  <a:lnTo>
                    <a:pt x="0" y="0"/>
                  </a:lnTo>
                  <a:lnTo>
                    <a:pt x="0" y="150291"/>
                  </a:lnTo>
                  <a:lnTo>
                    <a:pt x="566254" y="150291"/>
                  </a:lnTo>
                  <a:lnTo>
                    <a:pt x="606416" y="154456"/>
                  </a:lnTo>
                  <a:lnTo>
                    <a:pt x="644516" y="166514"/>
                  </a:lnTo>
                  <a:lnTo>
                    <a:pt x="680044" y="185811"/>
                  </a:lnTo>
                  <a:lnTo>
                    <a:pt x="712490" y="211690"/>
                  </a:lnTo>
                  <a:lnTo>
                    <a:pt x="741345" y="243498"/>
                  </a:lnTo>
                  <a:lnTo>
                    <a:pt x="766097" y="280580"/>
                  </a:lnTo>
                  <a:lnTo>
                    <a:pt x="786236" y="322279"/>
                  </a:lnTo>
                  <a:lnTo>
                    <a:pt x="801253" y="367943"/>
                  </a:lnTo>
                  <a:lnTo>
                    <a:pt x="810638" y="416915"/>
                  </a:lnTo>
                  <a:lnTo>
                    <a:pt x="813879" y="468541"/>
                  </a:lnTo>
                  <a:lnTo>
                    <a:pt x="813879" y="569887"/>
                  </a:lnTo>
                  <a:lnTo>
                    <a:pt x="566254" y="569887"/>
                  </a:lnTo>
                  <a:lnTo>
                    <a:pt x="930833" y="814387"/>
                  </a:lnTo>
                  <a:lnTo>
                    <a:pt x="1295400" y="569887"/>
                  </a:lnTo>
                  <a:lnTo>
                    <a:pt x="1047775" y="569887"/>
                  </a:lnTo>
                  <a:lnTo>
                    <a:pt x="1047775" y="468541"/>
                  </a:lnTo>
                  <a:lnTo>
                    <a:pt x="1045289" y="420636"/>
                  </a:lnTo>
                  <a:lnTo>
                    <a:pt x="1037991" y="374115"/>
                  </a:lnTo>
                  <a:lnTo>
                    <a:pt x="1026125" y="329213"/>
                  </a:lnTo>
                  <a:lnTo>
                    <a:pt x="1009931" y="286166"/>
                  </a:lnTo>
                  <a:lnTo>
                    <a:pt x="989653" y="245209"/>
                  </a:lnTo>
                  <a:lnTo>
                    <a:pt x="965532" y="206577"/>
                  </a:lnTo>
                  <a:lnTo>
                    <a:pt x="937811" y="170507"/>
                  </a:lnTo>
                  <a:lnTo>
                    <a:pt x="906732" y="137234"/>
                  </a:lnTo>
                  <a:lnTo>
                    <a:pt x="872536" y="106993"/>
                  </a:lnTo>
                  <a:lnTo>
                    <a:pt x="835467" y="80020"/>
                  </a:lnTo>
                  <a:lnTo>
                    <a:pt x="795765" y="56551"/>
                  </a:lnTo>
                  <a:lnTo>
                    <a:pt x="753674" y="36821"/>
                  </a:lnTo>
                  <a:lnTo>
                    <a:pt x="709435" y="21065"/>
                  </a:lnTo>
                  <a:lnTo>
                    <a:pt x="663291" y="9519"/>
                  </a:lnTo>
                  <a:lnTo>
                    <a:pt x="615483" y="2419"/>
                  </a:lnTo>
                  <a:lnTo>
                    <a:pt x="566254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4199" y="2233612"/>
              <a:ext cx="1295400" cy="814705"/>
            </a:xfrm>
            <a:custGeom>
              <a:avLst/>
              <a:gdLst/>
              <a:ahLst/>
              <a:cxnLst/>
              <a:rect l="l" t="t" r="r" b="b"/>
              <a:pathLst>
                <a:path w="1295400" h="814705">
                  <a:moveTo>
                    <a:pt x="930829" y="814387"/>
                  </a:moveTo>
                  <a:lnTo>
                    <a:pt x="1295400" y="569882"/>
                  </a:lnTo>
                  <a:lnTo>
                    <a:pt x="1047775" y="569882"/>
                  </a:lnTo>
                  <a:lnTo>
                    <a:pt x="1047775" y="468536"/>
                  </a:lnTo>
                  <a:lnTo>
                    <a:pt x="1045289" y="420632"/>
                  </a:lnTo>
                  <a:lnTo>
                    <a:pt x="1037992" y="374112"/>
                  </a:lnTo>
                  <a:lnTo>
                    <a:pt x="1026126" y="329211"/>
                  </a:lnTo>
                  <a:lnTo>
                    <a:pt x="1009933" y="286164"/>
                  </a:lnTo>
                  <a:lnTo>
                    <a:pt x="989655" y="245208"/>
                  </a:lnTo>
                  <a:lnTo>
                    <a:pt x="965535" y="206577"/>
                  </a:lnTo>
                  <a:lnTo>
                    <a:pt x="937814" y="170507"/>
                  </a:lnTo>
                  <a:lnTo>
                    <a:pt x="906735" y="137234"/>
                  </a:lnTo>
                  <a:lnTo>
                    <a:pt x="872540" y="106993"/>
                  </a:lnTo>
                  <a:lnTo>
                    <a:pt x="835471" y="80021"/>
                  </a:lnTo>
                  <a:lnTo>
                    <a:pt x="795770" y="56551"/>
                  </a:lnTo>
                  <a:lnTo>
                    <a:pt x="753679" y="36821"/>
                  </a:lnTo>
                  <a:lnTo>
                    <a:pt x="709440" y="21065"/>
                  </a:lnTo>
                  <a:lnTo>
                    <a:pt x="663295" y="9519"/>
                  </a:lnTo>
                  <a:lnTo>
                    <a:pt x="615487" y="2419"/>
                  </a:lnTo>
                  <a:lnTo>
                    <a:pt x="566258" y="0"/>
                  </a:lnTo>
                  <a:lnTo>
                    <a:pt x="0" y="0"/>
                  </a:lnTo>
                  <a:lnTo>
                    <a:pt x="0" y="150285"/>
                  </a:lnTo>
                  <a:lnTo>
                    <a:pt x="566258" y="150285"/>
                  </a:lnTo>
                  <a:lnTo>
                    <a:pt x="606418" y="154450"/>
                  </a:lnTo>
                  <a:lnTo>
                    <a:pt x="644517" y="166509"/>
                  </a:lnTo>
                  <a:lnTo>
                    <a:pt x="680045" y="185806"/>
                  </a:lnTo>
                  <a:lnTo>
                    <a:pt x="712492" y="211687"/>
                  </a:lnTo>
                  <a:lnTo>
                    <a:pt x="741346" y="243496"/>
                  </a:lnTo>
                  <a:lnTo>
                    <a:pt x="766099" y="280578"/>
                  </a:lnTo>
                  <a:lnTo>
                    <a:pt x="786239" y="322278"/>
                  </a:lnTo>
                  <a:lnTo>
                    <a:pt x="801257" y="367942"/>
                  </a:lnTo>
                  <a:lnTo>
                    <a:pt x="810641" y="416912"/>
                  </a:lnTo>
                  <a:lnTo>
                    <a:pt x="813883" y="468536"/>
                  </a:lnTo>
                  <a:lnTo>
                    <a:pt x="813883" y="569882"/>
                  </a:lnTo>
                  <a:lnTo>
                    <a:pt x="566258" y="569882"/>
                  </a:lnTo>
                  <a:lnTo>
                    <a:pt x="930829" y="8143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969772" y="1493011"/>
            <a:ext cx="12598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Times New Roman" pitchFamily="18" charset="0"/>
              </a:rPr>
              <a:t>1–20</a:t>
            </a:r>
            <a:r>
              <a:rPr sz="2000" spc="-8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yıl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519" y="1916836"/>
            <a:ext cx="1656714" cy="2426970"/>
          </a:xfrm>
          <a:custGeom>
            <a:avLst/>
            <a:gdLst/>
            <a:ahLst/>
            <a:cxnLst/>
            <a:rect l="l" t="t" r="r" b="b"/>
            <a:pathLst>
              <a:path w="1656714" h="2426970">
                <a:moveTo>
                  <a:pt x="1656185" y="0"/>
                </a:moveTo>
                <a:lnTo>
                  <a:pt x="0" y="0"/>
                </a:lnTo>
                <a:lnTo>
                  <a:pt x="0" y="2426563"/>
                </a:lnTo>
                <a:lnTo>
                  <a:pt x="1656185" y="2426563"/>
                </a:lnTo>
                <a:lnTo>
                  <a:pt x="1656185" y="0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519" y="1916836"/>
            <a:ext cx="1656714" cy="1343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ts val="2580"/>
              </a:lnSpc>
            </a:pPr>
            <a:r>
              <a:rPr sz="2200" spc="-5" dirty="0">
                <a:latin typeface="Comic Sans MS" pitchFamily="66" charset="0"/>
                <a:cs typeface="Times New Roman" pitchFamily="18" charset="0"/>
              </a:rPr>
              <a:t>HPV</a:t>
            </a:r>
            <a:endParaRPr sz="22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ts val="2580"/>
              </a:lnSpc>
            </a:pPr>
            <a:r>
              <a:rPr lang="tr-TR" sz="2200" spc="-15" dirty="0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200" spc="-15" dirty="0" err="1" smtClean="0">
                <a:latin typeface="Comic Sans MS" pitchFamily="66" charset="0"/>
                <a:cs typeface="Times New Roman" pitchFamily="18" charset="0"/>
              </a:rPr>
              <a:t>nfeksiyonu</a:t>
            </a:r>
            <a:endParaRPr sz="2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05400" y="1772818"/>
            <a:ext cx="1771014" cy="1224280"/>
          </a:xfrm>
          <a:custGeom>
            <a:avLst/>
            <a:gdLst/>
            <a:ahLst/>
            <a:cxnLst/>
            <a:rect l="l" t="t" r="r" b="b"/>
            <a:pathLst>
              <a:path w="1771015" h="1224280">
                <a:moveTo>
                  <a:pt x="1770849" y="0"/>
                </a:moveTo>
                <a:lnTo>
                  <a:pt x="0" y="0"/>
                </a:lnTo>
                <a:lnTo>
                  <a:pt x="0" y="1224140"/>
                </a:lnTo>
                <a:lnTo>
                  <a:pt x="1770849" y="1224140"/>
                </a:lnTo>
                <a:lnTo>
                  <a:pt x="17708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7716" y="1815469"/>
            <a:ext cx="1586865" cy="107426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675"/>
              </a:spcBef>
            </a:pPr>
            <a:r>
              <a:rPr sz="2000" spc="-25" dirty="0">
                <a:latin typeface="Comic Sans MS" pitchFamily="66" charset="0"/>
                <a:cs typeface="Times New Roman" pitchFamily="18" charset="0"/>
              </a:rPr>
              <a:t>Yüksek 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evreli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p</a:t>
            </a:r>
            <a:r>
              <a:rPr sz="2000" spc="-35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spc="-45" dirty="0">
                <a:latin typeface="Comic Sans MS" pitchFamily="66" charset="0"/>
                <a:cs typeface="Times New Roman" pitchFamily="18" charset="0"/>
              </a:rPr>
              <a:t>k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an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rl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r 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(CIN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2/3</a:t>
            </a:r>
            <a:r>
              <a:rPr sz="2000" spc="-5" dirty="0">
                <a:latin typeface="Comic Sans MS" pitchFamily="66" charset="0"/>
                <a:cs typeface="Calibri"/>
              </a:rPr>
              <a:t>)</a:t>
            </a:r>
            <a:endParaRPr sz="2000" dirty="0">
              <a:latin typeface="Comic Sans MS" pitchFamily="66" charset="0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44129" y="6533366"/>
            <a:ext cx="575586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omic Sans MS" pitchFamily="66" charset="0"/>
                <a:cs typeface="Times New Roman" pitchFamily="18" charset="0"/>
              </a:rPr>
              <a:t>Pinto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80" dirty="0">
                <a:latin typeface="Comic Sans MS" pitchFamily="66" charset="0"/>
                <a:cs typeface="Times New Roman" pitchFamily="18" charset="0"/>
              </a:rPr>
              <a:t>AP,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Crum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80" dirty="0">
                <a:latin typeface="Comic Sans MS" pitchFamily="66" charset="0"/>
                <a:cs typeface="Times New Roman" pitchFamily="18" charset="0"/>
              </a:rPr>
              <a:t>CP.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Clin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15" dirty="0">
                <a:latin typeface="Comic Sans MS" pitchFamily="66" charset="0"/>
                <a:cs typeface="Times New Roman" pitchFamily="18" charset="0"/>
              </a:rPr>
              <a:t>Obstet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10" dirty="0">
                <a:latin typeface="Comic Sans MS" pitchFamily="66" charset="0"/>
                <a:cs typeface="Times New Roman" pitchFamily="18" charset="0"/>
              </a:rPr>
              <a:t>Gynecol.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dirty="0" smtClean="0">
                <a:latin typeface="Comic Sans MS" pitchFamily="66" charset="0"/>
                <a:cs typeface="Times New Roman" pitchFamily="18" charset="0"/>
              </a:rPr>
              <a:t>2000;43:352–36</a:t>
            </a:r>
            <a:r>
              <a:rPr lang="tr-TR" sz="1400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sz="1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527" y="5299407"/>
            <a:ext cx="5992478" cy="779701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4"/>
              </a:lnSpc>
            </a:pPr>
            <a:r>
              <a:rPr sz="2400" spc="-5" dirty="0">
                <a:latin typeface="Comic Sans MS" pitchFamily="66" charset="0"/>
                <a:cs typeface="Times New Roman" pitchFamily="18" charset="0"/>
              </a:rPr>
              <a:t>İyileşme:</a:t>
            </a:r>
            <a:r>
              <a:rPr sz="24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5" dirty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24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10" dirty="0">
                <a:latin typeface="Comic Sans MS" pitchFamily="66" charset="0"/>
                <a:cs typeface="Times New Roman" pitchFamily="18" charset="0"/>
              </a:rPr>
              <a:t>klirensi…%91</a:t>
            </a: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400" spc="-5" dirty="0">
                <a:latin typeface="Comic Sans MS" pitchFamily="66" charset="0"/>
                <a:cs typeface="Times New Roman" pitchFamily="18" charset="0"/>
              </a:rPr>
              <a:t>(Güçlü</a:t>
            </a:r>
            <a:r>
              <a:rPr sz="2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5" dirty="0">
                <a:latin typeface="Comic Sans MS" pitchFamily="66" charset="0"/>
                <a:cs typeface="Times New Roman" pitchFamily="18" charset="0"/>
              </a:rPr>
              <a:t>Th</a:t>
            </a:r>
            <a:r>
              <a:rPr sz="2400" dirty="0">
                <a:latin typeface="Comic Sans MS" pitchFamily="66" charset="0"/>
                <a:cs typeface="Times New Roman" pitchFamily="18" charset="0"/>
              </a:rPr>
              <a:t> 1</a:t>
            </a:r>
            <a:r>
              <a:rPr sz="2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10" dirty="0">
                <a:latin typeface="Comic Sans MS" pitchFamily="66" charset="0"/>
                <a:cs typeface="Times New Roman" pitchFamily="18" charset="0"/>
              </a:rPr>
              <a:t>hücresel</a:t>
            </a:r>
            <a:r>
              <a:rPr sz="24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15" dirty="0">
                <a:latin typeface="Comic Sans MS" pitchFamily="66" charset="0"/>
                <a:cs typeface="Times New Roman" pitchFamily="18" charset="0"/>
              </a:rPr>
              <a:t>yanıt)</a:t>
            </a:r>
            <a:endParaRPr sz="24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76437" y="3652837"/>
            <a:ext cx="771525" cy="466725"/>
            <a:chOff x="1976437" y="3652837"/>
            <a:chExt cx="771525" cy="466725"/>
          </a:xfrm>
        </p:grpSpPr>
        <p:sp>
          <p:nvSpPr>
            <p:cNvPr id="22" name="object 22"/>
            <p:cNvSpPr/>
            <p:nvPr/>
          </p:nvSpPr>
          <p:spPr>
            <a:xfrm>
              <a:off x="1981200" y="36576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571500" y="0"/>
                  </a:moveTo>
                  <a:lnTo>
                    <a:pt x="5715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571500" y="342900"/>
                  </a:lnTo>
                  <a:lnTo>
                    <a:pt x="571500" y="457200"/>
                  </a:lnTo>
                  <a:lnTo>
                    <a:pt x="762000" y="2286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200" y="36576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114300"/>
                  </a:moveTo>
                  <a:lnTo>
                    <a:pt x="571498" y="114300"/>
                  </a:lnTo>
                  <a:lnTo>
                    <a:pt x="571498" y="0"/>
                  </a:lnTo>
                  <a:lnTo>
                    <a:pt x="762000" y="228600"/>
                  </a:lnTo>
                  <a:lnTo>
                    <a:pt x="571498" y="457200"/>
                  </a:lnTo>
                  <a:lnTo>
                    <a:pt x="571498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76437" y="2205037"/>
            <a:ext cx="771525" cy="466725"/>
            <a:chOff x="1976437" y="2205037"/>
            <a:chExt cx="771525" cy="466725"/>
          </a:xfrm>
        </p:grpSpPr>
        <p:sp>
          <p:nvSpPr>
            <p:cNvPr id="25" name="object 25"/>
            <p:cNvSpPr/>
            <p:nvPr/>
          </p:nvSpPr>
          <p:spPr>
            <a:xfrm>
              <a:off x="1981200" y="22098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571500" y="0"/>
                  </a:moveTo>
                  <a:lnTo>
                    <a:pt x="5715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571500" y="342900"/>
                  </a:lnTo>
                  <a:lnTo>
                    <a:pt x="571500" y="457200"/>
                  </a:lnTo>
                  <a:lnTo>
                    <a:pt x="762000" y="2286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81200" y="22098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114300"/>
                  </a:moveTo>
                  <a:lnTo>
                    <a:pt x="571498" y="114300"/>
                  </a:lnTo>
                  <a:lnTo>
                    <a:pt x="571498" y="0"/>
                  </a:lnTo>
                  <a:lnTo>
                    <a:pt x="762000" y="228600"/>
                  </a:lnTo>
                  <a:lnTo>
                    <a:pt x="571498" y="457200"/>
                  </a:lnTo>
                  <a:lnTo>
                    <a:pt x="571498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15106" y="2848178"/>
            <a:ext cx="466725" cy="390525"/>
            <a:chOff x="3415106" y="2848178"/>
            <a:chExt cx="466725" cy="390525"/>
          </a:xfrm>
        </p:grpSpPr>
        <p:sp>
          <p:nvSpPr>
            <p:cNvPr id="28" name="object 28"/>
            <p:cNvSpPr/>
            <p:nvPr/>
          </p:nvSpPr>
          <p:spPr>
            <a:xfrm>
              <a:off x="3419868" y="285294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228600" y="0"/>
                  </a:moveTo>
                  <a:lnTo>
                    <a:pt x="0" y="95250"/>
                  </a:lnTo>
                  <a:lnTo>
                    <a:pt x="114300" y="95250"/>
                  </a:lnTo>
                  <a:lnTo>
                    <a:pt x="114300" y="381000"/>
                  </a:lnTo>
                  <a:lnTo>
                    <a:pt x="342900" y="381000"/>
                  </a:lnTo>
                  <a:lnTo>
                    <a:pt x="342900" y="95250"/>
                  </a:lnTo>
                  <a:lnTo>
                    <a:pt x="457200" y="9525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19868" y="285294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95250"/>
                  </a:moveTo>
                  <a:lnTo>
                    <a:pt x="228600" y="0"/>
                  </a:lnTo>
                  <a:lnTo>
                    <a:pt x="457200" y="95250"/>
                  </a:lnTo>
                  <a:lnTo>
                    <a:pt x="342900" y="95250"/>
                  </a:lnTo>
                  <a:lnTo>
                    <a:pt x="342900" y="381000"/>
                  </a:lnTo>
                  <a:lnTo>
                    <a:pt x="114300" y="381000"/>
                  </a:lnTo>
                  <a:lnTo>
                    <a:pt x="114300" y="95250"/>
                  </a:lnTo>
                  <a:lnTo>
                    <a:pt x="0" y="95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338637" y="2128837"/>
            <a:ext cx="771525" cy="466725"/>
            <a:chOff x="4338637" y="2128837"/>
            <a:chExt cx="771525" cy="466725"/>
          </a:xfrm>
        </p:grpSpPr>
        <p:sp>
          <p:nvSpPr>
            <p:cNvPr id="31" name="object 31"/>
            <p:cNvSpPr/>
            <p:nvPr/>
          </p:nvSpPr>
          <p:spPr>
            <a:xfrm>
              <a:off x="4343400" y="21336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571500" y="0"/>
                  </a:moveTo>
                  <a:lnTo>
                    <a:pt x="5715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571500" y="342900"/>
                  </a:lnTo>
                  <a:lnTo>
                    <a:pt x="571500" y="457200"/>
                  </a:lnTo>
                  <a:lnTo>
                    <a:pt x="762000" y="2286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43400" y="2133600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114300"/>
                  </a:moveTo>
                  <a:lnTo>
                    <a:pt x="571498" y="114300"/>
                  </a:lnTo>
                  <a:lnTo>
                    <a:pt x="571498" y="0"/>
                  </a:lnTo>
                  <a:lnTo>
                    <a:pt x="762000" y="228600"/>
                  </a:lnTo>
                  <a:lnTo>
                    <a:pt x="571498" y="457200"/>
                  </a:lnTo>
                  <a:lnTo>
                    <a:pt x="571498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42426" y="1493011"/>
            <a:ext cx="32629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2000" dirty="0">
                <a:latin typeface="Comic Sans MS" pitchFamily="66" charset="0"/>
                <a:cs typeface="Times New Roman" pitchFamily="18" charset="0"/>
              </a:rPr>
              <a:t>0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-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1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Comic Sans MS" pitchFamily="66" charset="0"/>
                <a:cs typeface="Times New Roman" pitchFamily="18" charset="0"/>
              </a:rPr>
              <a:t>y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ı</a:t>
            </a:r>
            <a:r>
              <a:rPr sz="2000" dirty="0" err="1" smtClean="0">
                <a:latin typeface="Comic Sans MS" pitchFamily="66" charset="0"/>
                <a:cs typeface="Times New Roman" pitchFamily="18" charset="0"/>
              </a:rPr>
              <a:t>l</a:t>
            </a:r>
            <a:r>
              <a:rPr lang="tr-TR" sz="2000" dirty="0" smtClean="0">
                <a:latin typeface="Comic Sans MS" pitchFamily="66" charset="0"/>
                <a:cs typeface="Times New Roman" pitchFamily="18" charset="0"/>
              </a:rPr>
              <a:t>                </a:t>
            </a:r>
            <a:r>
              <a:rPr sz="2000" spc="-5" dirty="0" smtClean="0">
                <a:latin typeface="Comic Sans MS" pitchFamily="66" charset="0"/>
                <a:cs typeface="Times New Roman" pitchFamily="18" charset="0"/>
              </a:rPr>
              <a:t>0</a:t>
            </a:r>
            <a:r>
              <a:rPr sz="2000" dirty="0" smtClean="0">
                <a:latin typeface="Comic Sans MS" pitchFamily="66" charset="0"/>
                <a:cs typeface="Times New Roman" pitchFamily="18" charset="0"/>
              </a:rPr>
              <a:t>–</a:t>
            </a:r>
            <a:r>
              <a:rPr sz="2000" spc="-5" dirty="0" smtClean="0">
                <a:latin typeface="Comic Sans MS" pitchFamily="66" charset="0"/>
                <a:cs typeface="Times New Roman" pitchFamily="18" charset="0"/>
              </a:rPr>
              <a:t>5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Comic Sans MS" pitchFamily="66" charset="0"/>
                <a:cs typeface="Times New Roman" pitchFamily="18" charset="0"/>
              </a:rPr>
              <a:t>y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ıl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415106" y="4792395"/>
            <a:ext cx="466725" cy="466725"/>
            <a:chOff x="3415106" y="4792395"/>
            <a:chExt cx="466725" cy="466725"/>
          </a:xfrm>
        </p:grpSpPr>
        <p:sp>
          <p:nvSpPr>
            <p:cNvPr id="35" name="object 35"/>
            <p:cNvSpPr/>
            <p:nvPr/>
          </p:nvSpPr>
          <p:spPr>
            <a:xfrm>
              <a:off x="3419868" y="47971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42900" y="0"/>
                  </a:moveTo>
                  <a:lnTo>
                    <a:pt x="114300" y="0"/>
                  </a:lnTo>
                  <a:lnTo>
                    <a:pt x="114300" y="342899"/>
                  </a:lnTo>
                  <a:lnTo>
                    <a:pt x="0" y="342899"/>
                  </a:lnTo>
                  <a:lnTo>
                    <a:pt x="228600" y="457187"/>
                  </a:lnTo>
                  <a:lnTo>
                    <a:pt x="457200" y="342899"/>
                  </a:lnTo>
                  <a:lnTo>
                    <a:pt x="342900" y="34289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19868" y="479715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342900"/>
                  </a:moveTo>
                  <a:lnTo>
                    <a:pt x="114300" y="3429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42900"/>
                  </a:lnTo>
                  <a:lnTo>
                    <a:pt x="457200" y="342900"/>
                  </a:lnTo>
                  <a:lnTo>
                    <a:pt x="2286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985837" y="4491037"/>
            <a:ext cx="466725" cy="466725"/>
            <a:chOff x="985837" y="4491037"/>
            <a:chExt cx="466725" cy="466725"/>
          </a:xfrm>
        </p:grpSpPr>
        <p:sp>
          <p:nvSpPr>
            <p:cNvPr id="38" name="object 38"/>
            <p:cNvSpPr/>
            <p:nvPr/>
          </p:nvSpPr>
          <p:spPr>
            <a:xfrm>
              <a:off x="990600" y="4495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342900" y="0"/>
                  </a:moveTo>
                  <a:lnTo>
                    <a:pt x="114300" y="0"/>
                  </a:lnTo>
                  <a:lnTo>
                    <a:pt x="114300" y="342900"/>
                  </a:lnTo>
                  <a:lnTo>
                    <a:pt x="0" y="342900"/>
                  </a:lnTo>
                  <a:lnTo>
                    <a:pt x="228600" y="457200"/>
                  </a:lnTo>
                  <a:lnTo>
                    <a:pt x="457200" y="342900"/>
                  </a:lnTo>
                  <a:lnTo>
                    <a:pt x="3429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0600" y="4495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342900"/>
                  </a:moveTo>
                  <a:lnTo>
                    <a:pt x="114300" y="3429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342900"/>
                  </a:lnTo>
                  <a:lnTo>
                    <a:pt x="457200" y="342900"/>
                  </a:lnTo>
                  <a:lnTo>
                    <a:pt x="228600" y="457200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352800"/>
            <a:ext cx="990600" cy="909637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372271" y="6237311"/>
            <a:ext cx="772160" cy="369570"/>
          </a:xfrm>
          <a:custGeom>
            <a:avLst/>
            <a:gdLst/>
            <a:ahLst/>
            <a:cxnLst/>
            <a:rect l="l" t="t" r="r" b="b"/>
            <a:pathLst>
              <a:path w="772159" h="369570">
                <a:moveTo>
                  <a:pt x="0" y="369332"/>
                </a:moveTo>
                <a:lnTo>
                  <a:pt x="771728" y="369332"/>
                </a:lnTo>
                <a:lnTo>
                  <a:pt x="771728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Dikdörtgen 41"/>
          <p:cNvSpPr/>
          <p:nvPr/>
        </p:nvSpPr>
        <p:spPr>
          <a:xfrm>
            <a:off x="6602078" y="3159157"/>
            <a:ext cx="2296783" cy="874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219075" marR="126364" indent="-85090">
              <a:lnSpc>
                <a:spcPts val="2300"/>
              </a:lnSpc>
              <a:spcBef>
                <a:spcPts val="1540"/>
              </a:spcBef>
            </a:pPr>
            <a:r>
              <a:rPr lang="tr-TR" sz="2000" spc="-5" dirty="0" err="1">
                <a:latin typeface="Comic Sans MS" pitchFamily="66" charset="0"/>
                <a:cs typeface="Times New Roman" pitchFamily="18" charset="0"/>
              </a:rPr>
              <a:t>S</a:t>
            </a:r>
            <a:r>
              <a:rPr lang="tr-TR" sz="2000" dirty="0" err="1">
                <a:latin typeface="Comic Sans MS" pitchFamily="66" charset="0"/>
                <a:cs typeface="Times New Roman" pitchFamily="18" charset="0"/>
              </a:rPr>
              <a:t>ervikal</a:t>
            </a:r>
            <a:r>
              <a:rPr lang="tr-TR"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Comic Sans MS" pitchFamily="66" charset="0"/>
                <a:cs typeface="Times New Roman" pitchFamily="18" charset="0"/>
              </a:rPr>
              <a:t>kanser</a:t>
            </a:r>
          </a:p>
          <a:p>
            <a:pPr marL="219075" marR="126364" indent="-85090" algn="ctr">
              <a:lnSpc>
                <a:spcPts val="2300"/>
              </a:lnSpc>
              <a:spcBef>
                <a:spcPts val="1540"/>
              </a:spcBef>
            </a:pPr>
            <a:r>
              <a:rPr lang="tr-TR" sz="2000" dirty="0" smtClean="0">
                <a:latin typeface="Comic Sans MS" pitchFamily="66" charset="0"/>
                <a:cs typeface="Times New Roman" pitchFamily="18" charset="0"/>
              </a:rPr>
              <a:t>(%1-3)</a:t>
            </a:r>
            <a:endParaRPr lang="tr-TR" sz="20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06522" y="6510019"/>
            <a:ext cx="45954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Lowy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DR,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sz="1600" i="1" spc="-5" dirty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spc="-15" dirty="0">
                <a:latin typeface="Times New Roman" pitchFamily="18" charset="0"/>
                <a:cs typeface="Times New Roman" pitchFamily="18" charset="0"/>
              </a:rPr>
              <a:t>Invest</a:t>
            </a:r>
            <a:r>
              <a:rPr sz="16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i="1" dirty="0">
                <a:latin typeface="Times New Roman" pitchFamily="18" charset="0"/>
                <a:cs typeface="Times New Roman" pitchFamily="18" charset="0"/>
              </a:rPr>
              <a:t>2006;</a:t>
            </a:r>
            <a:r>
              <a:rPr sz="16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116:1167–1173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2651"/>
            <a:ext cx="9144000" cy="799337"/>
          </a:xfrm>
          <a:custGeom>
            <a:avLst/>
            <a:gdLst/>
            <a:ahLst/>
            <a:cxnLst/>
            <a:rect l="l" t="t" r="r" b="b"/>
            <a:pathLst>
              <a:path w="9144000" h="554355">
                <a:moveTo>
                  <a:pt x="0" y="0"/>
                </a:moveTo>
                <a:lnTo>
                  <a:pt x="9144000" y="0"/>
                </a:lnTo>
                <a:lnTo>
                  <a:pt x="9144000" y="553999"/>
                </a:lnTo>
                <a:lnTo>
                  <a:pt x="0" y="5539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071" y="264242"/>
            <a:ext cx="89960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omic Sans MS" pitchFamily="66" charset="0"/>
                <a:cs typeface="Times New Roman" pitchFamily="18" charset="0"/>
              </a:rPr>
              <a:t>Benign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latin typeface="Comic Sans MS" pitchFamily="66" charset="0"/>
                <a:cs typeface="Times New Roman" pitchFamily="18" charset="0"/>
              </a:rPr>
              <a:t>servikal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5" dirty="0">
                <a:latin typeface="Comic Sans MS" pitchFamily="66" charset="0"/>
                <a:cs typeface="Times New Roman" pitchFamily="18" charset="0"/>
              </a:rPr>
              <a:t>lezyondan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20" dirty="0">
                <a:latin typeface="Comic Sans MS" pitchFamily="66" charset="0"/>
                <a:cs typeface="Times New Roman" pitchFamily="18" charset="0"/>
              </a:rPr>
              <a:t>invaziv</a:t>
            </a:r>
            <a:r>
              <a:rPr sz="28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latin typeface="Comic Sans MS" pitchFamily="66" charset="0"/>
                <a:cs typeface="Times New Roman" pitchFamily="18" charset="0"/>
              </a:rPr>
              <a:t>servikal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5" dirty="0">
                <a:latin typeface="Comic Sans MS" pitchFamily="66" charset="0"/>
                <a:cs typeface="Times New Roman" pitchFamily="18" charset="0"/>
              </a:rPr>
              <a:t>lezyona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5" dirty="0">
                <a:latin typeface="Comic Sans MS" pitchFamily="66" charset="0"/>
                <a:cs typeface="Times New Roman" pitchFamily="18" charset="0"/>
              </a:rPr>
              <a:t>ilerleme</a:t>
            </a:r>
            <a:endParaRPr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3602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 descr="Frontiers | HPV and the Risk of HIV Acquisition in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1" y="1371600"/>
            <a:ext cx="8077201" cy="456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696200" cy="5699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3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8898"/>
            <a:ext cx="9144000" cy="4780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708" y="260642"/>
            <a:ext cx="8691880" cy="43858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620" rIns="0" bIns="0" rtlCol="0">
            <a:spAutoFit/>
          </a:bodyPr>
          <a:lstStyle/>
          <a:p>
            <a:pPr marL="133350" algn="ctr">
              <a:lnSpc>
                <a:spcPct val="100000"/>
              </a:lnSpc>
              <a:spcBef>
                <a:spcPts val="60"/>
              </a:spcBef>
            </a:pPr>
            <a:r>
              <a:rPr sz="2800" spc="-5" dirty="0" err="1" smtClean="0">
                <a:latin typeface="Comic Sans MS" pitchFamily="66" charset="0"/>
                <a:cs typeface="Times New Roman" pitchFamily="18" charset="0"/>
              </a:rPr>
              <a:t>Serviks</a:t>
            </a:r>
            <a:r>
              <a:rPr sz="2800" spc="-2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 err="1" smtClean="0">
                <a:latin typeface="Comic Sans MS" pitchFamily="66" charset="0"/>
                <a:cs typeface="Times New Roman" pitchFamily="18" charset="0"/>
              </a:rPr>
              <a:t>Kanserinde</a:t>
            </a:r>
            <a:r>
              <a:rPr sz="2800" spc="-15" dirty="0" smtClean="0">
                <a:latin typeface="Comic Sans MS" pitchFamily="66" charset="0"/>
                <a:cs typeface="Times New Roman" pitchFamily="18" charset="0"/>
              </a:rPr>
              <a:t> HPV </a:t>
            </a:r>
            <a:r>
              <a:rPr sz="2800" spc="-5" dirty="0" err="1" smtClean="0">
                <a:latin typeface="Comic Sans MS" pitchFamily="66" charset="0"/>
                <a:cs typeface="Times New Roman" pitchFamily="18" charset="0"/>
              </a:rPr>
              <a:t>Tipleri</a:t>
            </a:r>
            <a:endParaRPr sz="2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5636" y="6444585"/>
            <a:ext cx="554822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omic Sans MS" pitchFamily="66" charset="0"/>
                <a:cs typeface="Times New Roman" pitchFamily="18" charset="0"/>
              </a:rPr>
              <a:t>Serrana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15" dirty="0">
                <a:latin typeface="Comic Sans MS" pitchFamily="66" charset="0"/>
                <a:cs typeface="Times New Roman" pitchFamily="18" charset="0"/>
              </a:rPr>
              <a:t>B,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et</a:t>
            </a:r>
            <a:r>
              <a:rPr sz="14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al. </a:t>
            </a:r>
            <a:r>
              <a:rPr sz="1400" i="1" spc="-5" dirty="0">
                <a:latin typeface="Comic Sans MS" pitchFamily="66" charset="0"/>
                <a:cs typeface="Times New Roman" pitchFamily="18" charset="0"/>
              </a:rPr>
              <a:t>Cancer</a:t>
            </a:r>
            <a:r>
              <a:rPr sz="1400" i="1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i="1" spc="-5" dirty="0">
                <a:latin typeface="Comic Sans MS" pitchFamily="66" charset="0"/>
                <a:cs typeface="Times New Roman" pitchFamily="18" charset="0"/>
              </a:rPr>
              <a:t>Epidemiology</a:t>
            </a:r>
            <a:r>
              <a:rPr sz="1400" i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2014;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38: 748–756</a:t>
            </a:r>
          </a:p>
        </p:txBody>
      </p:sp>
      <p:sp>
        <p:nvSpPr>
          <p:cNvPr id="5" name="object 5"/>
          <p:cNvSpPr/>
          <p:nvPr/>
        </p:nvSpPr>
        <p:spPr>
          <a:xfrm>
            <a:off x="323519" y="1340776"/>
            <a:ext cx="8820785" cy="1489710"/>
          </a:xfrm>
          <a:custGeom>
            <a:avLst/>
            <a:gdLst/>
            <a:ahLst/>
            <a:cxnLst/>
            <a:rect l="l" t="t" r="r" b="b"/>
            <a:pathLst>
              <a:path w="8820785" h="1489710">
                <a:moveTo>
                  <a:pt x="8352930" y="0"/>
                </a:moveTo>
                <a:lnTo>
                  <a:pt x="0" y="0"/>
                </a:lnTo>
                <a:lnTo>
                  <a:pt x="0" y="369328"/>
                </a:lnTo>
                <a:lnTo>
                  <a:pt x="8352930" y="369328"/>
                </a:lnTo>
                <a:lnTo>
                  <a:pt x="8352930" y="0"/>
                </a:lnTo>
                <a:close/>
              </a:path>
              <a:path w="8820785" h="1489710">
                <a:moveTo>
                  <a:pt x="8820480" y="720077"/>
                </a:moveTo>
                <a:lnTo>
                  <a:pt x="6174117" y="720077"/>
                </a:lnTo>
                <a:lnTo>
                  <a:pt x="6174117" y="1489506"/>
                </a:lnTo>
                <a:lnTo>
                  <a:pt x="8820480" y="1489506"/>
                </a:lnTo>
                <a:lnTo>
                  <a:pt x="8820480" y="720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8400" y="2082291"/>
            <a:ext cx="2741066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1155" marR="5080" indent="-339090">
              <a:lnSpc>
                <a:spcPts val="2590"/>
              </a:lnSpc>
              <a:spcBef>
                <a:spcPts val="225"/>
              </a:spcBef>
            </a:pPr>
            <a:r>
              <a:rPr sz="2200" dirty="0">
                <a:latin typeface="Comic Sans MS" pitchFamily="66" charset="0"/>
                <a:cs typeface="Times New Roman" pitchFamily="18" charset="0"/>
              </a:rPr>
              <a:t>En</a:t>
            </a:r>
            <a:r>
              <a:rPr sz="2200" spc="-3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5" dirty="0">
                <a:latin typeface="Comic Sans MS" pitchFamily="66" charset="0"/>
                <a:cs typeface="Times New Roman" pitchFamily="18" charset="0"/>
              </a:rPr>
              <a:t>sık</a:t>
            </a:r>
            <a:r>
              <a:rPr sz="22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15" dirty="0">
                <a:latin typeface="Comic Sans MS" pitchFamily="66" charset="0"/>
                <a:cs typeface="Times New Roman" pitchFamily="18" charset="0"/>
              </a:rPr>
              <a:t>kansere</a:t>
            </a:r>
            <a:r>
              <a:rPr sz="22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5" dirty="0">
                <a:latin typeface="Comic Sans MS" pitchFamily="66" charset="0"/>
                <a:cs typeface="Times New Roman" pitchFamily="18" charset="0"/>
              </a:rPr>
              <a:t>neden </a:t>
            </a:r>
            <a:r>
              <a:rPr sz="2200" spc="-48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5" dirty="0">
                <a:latin typeface="Comic Sans MS" pitchFamily="66" charset="0"/>
                <a:cs typeface="Times New Roman" pitchFamily="18" charset="0"/>
              </a:rPr>
              <a:t>olan</a:t>
            </a:r>
            <a:r>
              <a:rPr sz="22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5" dirty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22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5" dirty="0">
                <a:latin typeface="Comic Sans MS" pitchFamily="66" charset="0"/>
                <a:cs typeface="Times New Roman" pitchFamily="18" charset="0"/>
              </a:rPr>
              <a:t>tipleri</a:t>
            </a:r>
            <a:endParaRPr sz="22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3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3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17" y="408838"/>
            <a:ext cx="77609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 marR="5080" indent="-596900" algn="ctr">
              <a:lnSpc>
                <a:spcPct val="100000"/>
              </a:lnSpc>
              <a:spcBef>
                <a:spcPts val="100"/>
              </a:spcBef>
            </a:pPr>
            <a:r>
              <a:rPr sz="2800" spc="-65" dirty="0">
                <a:latin typeface="Comic Sans MS" pitchFamily="66" charset="0"/>
                <a:cs typeface="Times New Roman" pitchFamily="18" charset="0"/>
              </a:rPr>
              <a:t>Türkiye’de</a:t>
            </a:r>
            <a:r>
              <a:rPr sz="28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latin typeface="Comic Sans MS" pitchFamily="66" charset="0"/>
                <a:cs typeface="Times New Roman" pitchFamily="18" charset="0"/>
              </a:rPr>
              <a:t>servikal</a:t>
            </a:r>
            <a:r>
              <a:rPr sz="28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5" dirty="0">
                <a:latin typeface="Comic Sans MS" pitchFamily="66" charset="0"/>
                <a:cs typeface="Times New Roman" pitchFamily="18" charset="0"/>
              </a:rPr>
              <a:t>kanserli</a:t>
            </a:r>
            <a:r>
              <a:rPr sz="2800" spc="-20" dirty="0">
                <a:latin typeface="Comic Sans MS" pitchFamily="66" charset="0"/>
                <a:cs typeface="Times New Roman" pitchFamily="18" charset="0"/>
              </a:rPr>
              <a:t> hastalarda </a:t>
            </a:r>
            <a:r>
              <a:rPr sz="2800" spc="-89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2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800" spc="-10" dirty="0">
                <a:latin typeface="Comic Sans MS" pitchFamily="66" charset="0"/>
                <a:cs typeface="Times New Roman" pitchFamily="18" charset="0"/>
              </a:rPr>
              <a:t>tiplerinin değerlendirilmesi</a:t>
            </a:r>
            <a:endParaRPr sz="28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7895" y="1828800"/>
            <a:ext cx="7395209" cy="3873500"/>
            <a:chOff x="907895" y="1828800"/>
            <a:chExt cx="7395209" cy="387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20" y="1828800"/>
              <a:ext cx="7342632" cy="38221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2657" y="2120595"/>
              <a:ext cx="73025" cy="3503929"/>
            </a:xfrm>
            <a:custGeom>
              <a:avLst/>
              <a:gdLst/>
              <a:ahLst/>
              <a:cxnLst/>
              <a:rect l="l" t="t" r="r" b="b"/>
              <a:pathLst>
                <a:path w="73025" h="3503929">
                  <a:moveTo>
                    <a:pt x="72538" y="3503301"/>
                  </a:moveTo>
                  <a:lnTo>
                    <a:pt x="0" y="3503301"/>
                  </a:lnTo>
                </a:path>
                <a:path w="73025" h="3503929">
                  <a:moveTo>
                    <a:pt x="72538" y="2997511"/>
                  </a:moveTo>
                  <a:lnTo>
                    <a:pt x="0" y="2997511"/>
                  </a:lnTo>
                </a:path>
                <a:path w="73025" h="3503929">
                  <a:moveTo>
                    <a:pt x="72538" y="2502211"/>
                  </a:moveTo>
                  <a:lnTo>
                    <a:pt x="0" y="2502211"/>
                  </a:lnTo>
                </a:path>
                <a:path w="73025" h="3503929">
                  <a:moveTo>
                    <a:pt x="72538" y="2006911"/>
                  </a:moveTo>
                  <a:lnTo>
                    <a:pt x="0" y="2006911"/>
                  </a:lnTo>
                </a:path>
                <a:path w="73025" h="3503929">
                  <a:moveTo>
                    <a:pt x="72538" y="1498910"/>
                  </a:moveTo>
                  <a:lnTo>
                    <a:pt x="0" y="1498910"/>
                  </a:lnTo>
                </a:path>
                <a:path w="73025" h="3503929">
                  <a:moveTo>
                    <a:pt x="72538" y="1003610"/>
                  </a:moveTo>
                  <a:lnTo>
                    <a:pt x="0" y="1003610"/>
                  </a:lnTo>
                </a:path>
                <a:path w="73025" h="3503929">
                  <a:moveTo>
                    <a:pt x="72538" y="495609"/>
                  </a:moveTo>
                  <a:lnTo>
                    <a:pt x="0" y="495609"/>
                  </a:lnTo>
                </a:path>
                <a:path w="73025" h="3503929">
                  <a:moveTo>
                    <a:pt x="7253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5194" y="5624864"/>
              <a:ext cx="6943090" cy="73025"/>
            </a:xfrm>
            <a:custGeom>
              <a:avLst/>
              <a:gdLst/>
              <a:ahLst/>
              <a:cxnLst/>
              <a:rect l="l" t="t" r="r" b="b"/>
              <a:pathLst>
                <a:path w="6943090" h="73025">
                  <a:moveTo>
                    <a:pt x="0" y="0"/>
                  </a:moveTo>
                  <a:lnTo>
                    <a:pt x="0" y="72538"/>
                  </a:lnTo>
                </a:path>
                <a:path w="6943090" h="73025">
                  <a:moveTo>
                    <a:pt x="1732610" y="0"/>
                  </a:moveTo>
                  <a:lnTo>
                    <a:pt x="1732610" y="72538"/>
                  </a:lnTo>
                </a:path>
                <a:path w="6943090" h="73025">
                  <a:moveTo>
                    <a:pt x="3472501" y="0"/>
                  </a:moveTo>
                  <a:lnTo>
                    <a:pt x="3472501" y="72538"/>
                  </a:lnTo>
                </a:path>
                <a:path w="6943090" h="73025">
                  <a:moveTo>
                    <a:pt x="5212412" y="0"/>
                  </a:moveTo>
                  <a:lnTo>
                    <a:pt x="5212412" y="72538"/>
                  </a:lnTo>
                </a:path>
                <a:path w="6943090" h="73025">
                  <a:moveTo>
                    <a:pt x="6943043" y="0"/>
                  </a:moveTo>
                  <a:lnTo>
                    <a:pt x="6943043" y="72538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1000" y="1956308"/>
            <a:ext cx="403905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70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60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50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40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30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20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10</a:t>
            </a:r>
            <a:endParaRPr sz="1800" dirty="0">
              <a:latin typeface="Comic Sans MS" pitchFamily="66" charset="0"/>
              <a:cs typeface="Calibri"/>
            </a:endParaRPr>
          </a:p>
          <a:p>
            <a:pPr marL="128270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latin typeface="Comic Sans MS" pitchFamily="66" charset="0"/>
                <a:cs typeface="Calibri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3502" y="5744971"/>
            <a:ext cx="1011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mic Sans MS" pitchFamily="66" charset="0"/>
                <a:cs typeface="Calibri"/>
              </a:rPr>
              <a:t>H</a:t>
            </a:r>
            <a:r>
              <a:rPr sz="1800" spc="70" dirty="0">
                <a:latin typeface="Comic Sans MS" pitchFamily="66" charset="0"/>
                <a:cs typeface="Calibri"/>
              </a:rPr>
              <a:t>P</a:t>
            </a:r>
            <a:r>
              <a:rPr sz="1800" dirty="0">
                <a:latin typeface="Comic Sans MS" pitchFamily="66" charset="0"/>
                <a:cs typeface="Calibri"/>
              </a:rPr>
              <a:t>V</a:t>
            </a:r>
            <a:r>
              <a:rPr sz="1800" spc="-30" dirty="0">
                <a:latin typeface="Comic Sans MS" pitchFamily="66" charset="0"/>
                <a:cs typeface="Calibri"/>
              </a:rPr>
              <a:t> </a:t>
            </a:r>
            <a:r>
              <a:rPr sz="1800" spc="-15" dirty="0">
                <a:latin typeface="Comic Sans MS" pitchFamily="66" charset="0"/>
                <a:cs typeface="Calibri"/>
              </a:rPr>
              <a:t>1</a:t>
            </a:r>
            <a:r>
              <a:rPr sz="1800" dirty="0">
                <a:latin typeface="Comic Sans MS" pitchFamily="66" charset="0"/>
                <a:cs typeface="Calibri"/>
              </a:rPr>
              <a:t>6</a:t>
            </a:r>
            <a:endParaRPr sz="1800">
              <a:latin typeface="Comic Sans MS" pitchFamily="66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2401" y="5892364"/>
            <a:ext cx="538861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8155" algn="l"/>
                <a:tab pos="3053080" algn="l"/>
              </a:tabLst>
            </a:pPr>
            <a:r>
              <a:rPr sz="1800" spc="15" dirty="0">
                <a:latin typeface="Comic Sans MS" pitchFamily="66" charset="0"/>
                <a:cs typeface="Calibri"/>
              </a:rPr>
              <a:t>HPV</a:t>
            </a:r>
            <a:r>
              <a:rPr sz="1800" spc="-30" dirty="0">
                <a:latin typeface="Comic Sans MS" pitchFamily="66" charset="0"/>
                <a:cs typeface="Calibri"/>
              </a:rPr>
              <a:t> </a:t>
            </a:r>
            <a:r>
              <a:rPr sz="1800" spc="-10" dirty="0">
                <a:latin typeface="Comic Sans MS" pitchFamily="66" charset="0"/>
                <a:cs typeface="Calibri"/>
              </a:rPr>
              <a:t>18	</a:t>
            </a:r>
            <a:r>
              <a:rPr sz="1800" spc="15" dirty="0">
                <a:latin typeface="Comic Sans MS" pitchFamily="66" charset="0"/>
                <a:cs typeface="Calibri"/>
              </a:rPr>
              <a:t>HPV</a:t>
            </a:r>
            <a:r>
              <a:rPr sz="1800" spc="-30" dirty="0">
                <a:latin typeface="Comic Sans MS" pitchFamily="66" charset="0"/>
                <a:cs typeface="Calibri"/>
              </a:rPr>
              <a:t> </a:t>
            </a:r>
            <a:r>
              <a:rPr sz="1800" spc="-10" dirty="0">
                <a:latin typeface="Comic Sans MS" pitchFamily="66" charset="0"/>
                <a:cs typeface="Calibri"/>
              </a:rPr>
              <a:t>45	</a:t>
            </a:r>
            <a:r>
              <a:rPr sz="1800" spc="5" dirty="0">
                <a:latin typeface="Comic Sans MS" pitchFamily="66" charset="0"/>
                <a:cs typeface="Calibri"/>
              </a:rPr>
              <a:t>Diğer</a:t>
            </a:r>
            <a:r>
              <a:rPr sz="1800" spc="-60" dirty="0">
                <a:latin typeface="Comic Sans MS" pitchFamily="66" charset="0"/>
                <a:cs typeface="Calibri"/>
              </a:rPr>
              <a:t> </a:t>
            </a:r>
            <a:r>
              <a:rPr sz="1800" spc="-20" dirty="0">
                <a:latin typeface="Comic Sans MS" pitchFamily="66" charset="0"/>
                <a:cs typeface="Calibri"/>
              </a:rPr>
              <a:t>HPV</a:t>
            </a:r>
            <a:r>
              <a:rPr sz="1800" spc="45" dirty="0"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latin typeface="Comic Sans MS" pitchFamily="66" charset="0"/>
                <a:cs typeface="Calibri"/>
              </a:rPr>
              <a:t>tipleri</a:t>
            </a:r>
            <a:endParaRPr sz="1800" dirty="0">
              <a:latin typeface="Comic Sans MS" pitchFamily="66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omic Sans MS" pitchFamily="66" charset="0"/>
              <a:cs typeface="Calibri"/>
            </a:endParaRPr>
          </a:p>
          <a:p>
            <a:pPr marL="127635">
              <a:lnSpc>
                <a:spcPct val="100000"/>
              </a:lnSpc>
            </a:pPr>
            <a:r>
              <a:rPr sz="1400" spc="-5" dirty="0">
                <a:latin typeface="Comic Sans MS" pitchFamily="66" charset="0"/>
                <a:cs typeface="Calibri"/>
              </a:rPr>
              <a:t>Usubütün</a:t>
            </a:r>
            <a:r>
              <a:rPr sz="1400" spc="5" dirty="0">
                <a:latin typeface="Comic Sans MS" pitchFamily="66" charset="0"/>
                <a:cs typeface="Calibri"/>
              </a:rPr>
              <a:t> </a:t>
            </a:r>
            <a:r>
              <a:rPr sz="1400" dirty="0">
                <a:latin typeface="Comic Sans MS" pitchFamily="66" charset="0"/>
                <a:cs typeface="Calibri"/>
              </a:rPr>
              <a:t>A,</a:t>
            </a:r>
            <a:r>
              <a:rPr sz="1400" spc="10" dirty="0">
                <a:latin typeface="Comic Sans MS" pitchFamily="66" charset="0"/>
                <a:cs typeface="Calibri"/>
              </a:rPr>
              <a:t> </a:t>
            </a:r>
            <a:r>
              <a:rPr sz="1400" spc="-5" dirty="0">
                <a:latin typeface="Comic Sans MS" pitchFamily="66" charset="0"/>
                <a:cs typeface="Calibri"/>
              </a:rPr>
              <a:t>et</a:t>
            </a:r>
            <a:r>
              <a:rPr sz="1400" dirty="0">
                <a:latin typeface="Comic Sans MS" pitchFamily="66" charset="0"/>
                <a:cs typeface="Calibri"/>
              </a:rPr>
              <a:t> </a:t>
            </a:r>
            <a:r>
              <a:rPr sz="1400" spc="-5" dirty="0">
                <a:latin typeface="Comic Sans MS" pitchFamily="66" charset="0"/>
                <a:cs typeface="Calibri"/>
              </a:rPr>
              <a:t>al.</a:t>
            </a:r>
            <a:r>
              <a:rPr sz="1400" spc="5" dirty="0">
                <a:latin typeface="Comic Sans MS" pitchFamily="66" charset="0"/>
                <a:cs typeface="Calibri"/>
              </a:rPr>
              <a:t> </a:t>
            </a:r>
            <a:r>
              <a:rPr sz="1400" i="1" spc="-10" dirty="0">
                <a:latin typeface="Comic Sans MS" pitchFamily="66" charset="0"/>
                <a:cs typeface="Calibri"/>
              </a:rPr>
              <a:t>Int</a:t>
            </a:r>
            <a:r>
              <a:rPr sz="1400" i="1" dirty="0">
                <a:latin typeface="Comic Sans MS" pitchFamily="66" charset="0"/>
                <a:cs typeface="Calibri"/>
              </a:rPr>
              <a:t> J</a:t>
            </a:r>
            <a:r>
              <a:rPr sz="1400" i="1" spc="10" dirty="0">
                <a:latin typeface="Comic Sans MS" pitchFamily="66" charset="0"/>
                <a:cs typeface="Calibri"/>
              </a:rPr>
              <a:t> </a:t>
            </a:r>
            <a:r>
              <a:rPr sz="1400" i="1" spc="-10" dirty="0">
                <a:latin typeface="Comic Sans MS" pitchFamily="66" charset="0"/>
                <a:cs typeface="Calibri"/>
              </a:rPr>
              <a:t>Gynecol</a:t>
            </a:r>
            <a:r>
              <a:rPr sz="1400" i="1" dirty="0">
                <a:latin typeface="Comic Sans MS" pitchFamily="66" charset="0"/>
                <a:cs typeface="Calibri"/>
              </a:rPr>
              <a:t> </a:t>
            </a:r>
            <a:r>
              <a:rPr sz="1400" i="1" spc="-10" dirty="0">
                <a:latin typeface="Comic Sans MS" pitchFamily="66" charset="0"/>
                <a:cs typeface="Calibri"/>
              </a:rPr>
              <a:t>Pathol</a:t>
            </a:r>
            <a:r>
              <a:rPr sz="1400" i="1" spc="5" dirty="0">
                <a:latin typeface="Comic Sans MS" pitchFamily="66" charset="0"/>
                <a:cs typeface="Calibri"/>
              </a:rPr>
              <a:t> </a:t>
            </a:r>
            <a:r>
              <a:rPr sz="1400" spc="-65" dirty="0">
                <a:latin typeface="Comic Sans MS" pitchFamily="66" charset="0"/>
                <a:cs typeface="Calibri"/>
              </a:rPr>
              <a:t>2009;28(6):</a:t>
            </a:r>
            <a:r>
              <a:rPr sz="1400" spc="-65" dirty="0" smtClean="0">
                <a:latin typeface="Comic Sans MS" pitchFamily="66" charset="0"/>
                <a:cs typeface="Calibri"/>
              </a:rPr>
              <a:t>541-8</a:t>
            </a:r>
            <a:r>
              <a:rPr lang="tr-TR" sz="1400" spc="-65" dirty="0" smtClean="0">
                <a:latin typeface="Comic Sans MS" pitchFamily="66" charset="0"/>
                <a:cs typeface="Calibri"/>
              </a:rPr>
              <a:t>.</a:t>
            </a:r>
            <a:endParaRPr sz="1400" dirty="0">
              <a:latin typeface="Comic Sans MS" pitchFamily="66" charset="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0398" y="1780539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%</a:t>
            </a:r>
            <a:r>
              <a:rPr sz="2000" spc="5" dirty="0">
                <a:latin typeface="Comic Sans MS" pitchFamily="66" charset="0"/>
                <a:cs typeface="Calibri"/>
              </a:rPr>
              <a:t>66.</a:t>
            </a:r>
            <a:r>
              <a:rPr sz="2000" dirty="0">
                <a:latin typeface="Comic Sans MS" pitchFamily="66" charset="0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38614" y="4301234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%</a:t>
            </a:r>
            <a:r>
              <a:rPr sz="2000" spc="5" dirty="0">
                <a:latin typeface="Comic Sans MS" pitchFamily="66" charset="0"/>
                <a:cs typeface="Calibri"/>
              </a:rPr>
              <a:t>10.</a:t>
            </a:r>
            <a:r>
              <a:rPr sz="2000" dirty="0">
                <a:latin typeface="Comic Sans MS" pitchFamily="66" charset="0"/>
                <a:cs typeface="Calibri"/>
              </a:rPr>
              <a:t>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50714" y="4371338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%</a:t>
            </a:r>
            <a:r>
              <a:rPr sz="2000" spc="5" dirty="0">
                <a:latin typeface="Comic Sans MS" pitchFamily="66" charset="0"/>
                <a:cs typeface="Calibri"/>
              </a:rPr>
              <a:t>10.</a:t>
            </a:r>
            <a:r>
              <a:rPr sz="2000" dirty="0">
                <a:latin typeface="Comic Sans MS" pitchFamily="66" charset="0"/>
                <a:cs typeface="Calibri"/>
              </a:rPr>
              <a:t>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22948" y="3868418"/>
            <a:ext cx="9124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%</a:t>
            </a:r>
            <a:r>
              <a:rPr sz="2000" spc="5" dirty="0">
                <a:latin typeface="Comic Sans MS" pitchFamily="66" charset="0"/>
                <a:cs typeface="Calibri"/>
              </a:rPr>
              <a:t>13.</a:t>
            </a:r>
            <a:r>
              <a:rPr sz="2000" dirty="0">
                <a:latin typeface="Comic Sans MS" pitchFamily="66" charset="0"/>
                <a:cs typeface="Calibri"/>
              </a:rPr>
              <a:t>8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90" y="2530525"/>
            <a:ext cx="3353549" cy="52321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27830" y="2539490"/>
            <a:ext cx="31629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HPV16/HPV18:</a:t>
            </a:r>
            <a:r>
              <a:rPr sz="2000" spc="-3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%75.4</a:t>
            </a:r>
            <a:endParaRPr sz="2000" dirty="0">
              <a:latin typeface="Comic Sans MS" pitchFamily="66" charset="0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7111" y="1700809"/>
            <a:ext cx="3335527" cy="52321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845852" y="1707387"/>
            <a:ext cx="31457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HPV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prevalansı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%93.5</a:t>
            </a: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7111" y="3356991"/>
            <a:ext cx="3349574" cy="4616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67111" y="3356991"/>
            <a:ext cx="3471889" cy="32765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55"/>
              </a:spcBef>
            </a:pPr>
            <a:r>
              <a:rPr sz="2000" spc="-5" dirty="0">
                <a:latin typeface="Comic Sans MS" pitchFamily="66" charset="0"/>
                <a:cs typeface="Calibri"/>
              </a:rPr>
              <a:t>%2.1’inde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birden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fazla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tip</a:t>
            </a:r>
            <a:endParaRPr sz="2000" dirty="0"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8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85850"/>
            <a:ext cx="83343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38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200"/>
            <a:ext cx="9144000" cy="6309360"/>
            <a:chOff x="0" y="548640"/>
            <a:chExt cx="9144000" cy="6309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8640"/>
              <a:ext cx="5300472" cy="5327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4455" y="4822190"/>
              <a:ext cx="2160270" cy="555625"/>
            </a:xfrm>
            <a:custGeom>
              <a:avLst/>
              <a:gdLst/>
              <a:ahLst/>
              <a:cxnLst/>
              <a:rect l="l" t="t" r="r" b="b"/>
              <a:pathLst>
                <a:path w="2160270" h="555625">
                  <a:moveTo>
                    <a:pt x="175835" y="56590"/>
                  </a:moveTo>
                  <a:lnTo>
                    <a:pt x="163222" y="113098"/>
                  </a:lnTo>
                  <a:lnTo>
                    <a:pt x="2147061" y="555371"/>
                  </a:lnTo>
                  <a:lnTo>
                    <a:pt x="2159761" y="498729"/>
                  </a:lnTo>
                  <a:lnTo>
                    <a:pt x="175835" y="56590"/>
                  </a:lnTo>
                  <a:close/>
                </a:path>
                <a:path w="2160270" h="555625">
                  <a:moveTo>
                    <a:pt x="188468" y="0"/>
                  </a:moveTo>
                  <a:lnTo>
                    <a:pt x="0" y="46990"/>
                  </a:lnTo>
                  <a:lnTo>
                    <a:pt x="150621" y="169545"/>
                  </a:lnTo>
                  <a:lnTo>
                    <a:pt x="163222" y="113098"/>
                  </a:lnTo>
                  <a:lnTo>
                    <a:pt x="135000" y="106807"/>
                  </a:lnTo>
                  <a:lnTo>
                    <a:pt x="147574" y="50292"/>
                  </a:lnTo>
                  <a:lnTo>
                    <a:pt x="177241" y="50292"/>
                  </a:lnTo>
                  <a:lnTo>
                    <a:pt x="188468" y="0"/>
                  </a:lnTo>
                  <a:close/>
                </a:path>
                <a:path w="2160270" h="555625">
                  <a:moveTo>
                    <a:pt x="147574" y="50292"/>
                  </a:moveTo>
                  <a:lnTo>
                    <a:pt x="135000" y="106807"/>
                  </a:lnTo>
                  <a:lnTo>
                    <a:pt x="163222" y="113098"/>
                  </a:lnTo>
                  <a:lnTo>
                    <a:pt x="175835" y="56590"/>
                  </a:lnTo>
                  <a:lnTo>
                    <a:pt x="147574" y="50292"/>
                  </a:lnTo>
                  <a:close/>
                </a:path>
                <a:path w="2160270" h="555625">
                  <a:moveTo>
                    <a:pt x="177241" y="50292"/>
                  </a:moveTo>
                  <a:lnTo>
                    <a:pt x="147574" y="50292"/>
                  </a:lnTo>
                  <a:lnTo>
                    <a:pt x="175835" y="56590"/>
                  </a:lnTo>
                  <a:lnTo>
                    <a:pt x="177241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4259" y="2793"/>
            <a:ext cx="1480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Doç.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Murat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Gültekin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60" y="891056"/>
            <a:ext cx="8381940" cy="4049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50"/>
              </a:lnSpc>
            </a:pPr>
            <a:endParaRPr lang="tr-TR" sz="2400" b="1" spc="-5" dirty="0" smtClean="0">
              <a:latin typeface="Comic Sans MS" pitchFamily="66" charset="0"/>
              <a:cs typeface="Times New Roman" pitchFamily="18" charset="0"/>
            </a:endParaRPr>
          </a:p>
          <a:p>
            <a:pPr marL="12700">
              <a:lnSpc>
                <a:spcPts val="3650"/>
              </a:lnSpc>
            </a:pPr>
            <a:r>
              <a:rPr sz="2400" b="1" spc="-5" dirty="0" err="1" smtClean="0">
                <a:latin typeface="Comic Sans MS" pitchFamily="66" charset="0"/>
                <a:cs typeface="Times New Roman" pitchFamily="18" charset="0"/>
              </a:rPr>
              <a:t>Virüs</a:t>
            </a:r>
            <a:r>
              <a:rPr sz="2400" b="1" spc="-4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b="1" spc="-10" dirty="0" err="1" smtClean="0">
                <a:latin typeface="Comic Sans MS" pitchFamily="66" charset="0"/>
                <a:cs typeface="Times New Roman" pitchFamily="18" charset="0"/>
              </a:rPr>
              <a:t>Benzeri</a:t>
            </a:r>
            <a:r>
              <a:rPr sz="2400" b="1" spc="-1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b="1" spc="-5" dirty="0" err="1" smtClean="0">
                <a:latin typeface="Comic Sans MS" pitchFamily="66" charset="0"/>
                <a:cs typeface="Times New Roman" pitchFamily="18" charset="0"/>
              </a:rPr>
              <a:t>Partikül</a:t>
            </a:r>
            <a:r>
              <a:rPr sz="2400" b="1" spc="-5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b="1" dirty="0" smtClean="0">
                <a:latin typeface="Comic Sans MS" pitchFamily="66" charset="0"/>
                <a:cs typeface="Times New Roman" pitchFamily="18" charset="0"/>
              </a:rPr>
              <a:t>(VBP)</a:t>
            </a:r>
            <a:r>
              <a:rPr lang="tr-TR" sz="2400" b="1" dirty="0" smtClean="0">
                <a:latin typeface="Comic Sans MS" pitchFamily="66" charset="0"/>
                <a:cs typeface="Times New Roman" pitchFamily="18" charset="0"/>
              </a:rPr>
              <a:t>; </a:t>
            </a:r>
            <a:r>
              <a:rPr lang="tr-TR" sz="2400" spc="-30" dirty="0" err="1" smtClean="0">
                <a:latin typeface="Comic Sans MS" pitchFamily="66" charset="0"/>
                <a:cs typeface="Times New Roman" pitchFamily="18" charset="0"/>
              </a:rPr>
              <a:t>İnaktif</a:t>
            </a:r>
            <a:r>
              <a:rPr lang="tr-TR" sz="2400" spc="-30" dirty="0">
                <a:latin typeface="Comic Sans MS" pitchFamily="66" charset="0"/>
                <a:cs typeface="Times New Roman" pitchFamily="18" charset="0"/>
              </a:rPr>
              <a:t>,</a:t>
            </a:r>
            <a:r>
              <a:rPr lang="tr-TR" sz="24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400" dirty="0" err="1">
                <a:latin typeface="Comic Sans MS" pitchFamily="66" charset="0"/>
                <a:cs typeface="Times New Roman" pitchFamily="18" charset="0"/>
              </a:rPr>
              <a:t>subunit</a:t>
            </a:r>
            <a:r>
              <a:rPr lang="tr-TR" sz="2400" spc="-5" dirty="0">
                <a:latin typeface="Comic Sans MS" pitchFamily="66" charset="0"/>
                <a:cs typeface="Times New Roman" pitchFamily="18" charset="0"/>
              </a:rPr>
              <a:t> aşılar</a:t>
            </a:r>
            <a:r>
              <a:rPr lang="tr-TR" sz="24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400" dirty="0">
                <a:latin typeface="Comic Sans MS" pitchFamily="66" charset="0"/>
                <a:cs typeface="Times New Roman" pitchFamily="18" charset="0"/>
              </a:rPr>
              <a:t>(L1),</a:t>
            </a:r>
          </a:p>
          <a:p>
            <a:pPr marL="12700">
              <a:lnSpc>
                <a:spcPts val="3650"/>
              </a:lnSpc>
            </a:pPr>
            <a:endParaRPr sz="24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 marL="4697095" indent="-153035">
              <a:lnSpc>
                <a:spcPct val="100000"/>
              </a:lnSpc>
              <a:buClr>
                <a:srgbClr val="FF0000"/>
              </a:buClr>
              <a:buSzPct val="95833"/>
              <a:buFont typeface="Calibri"/>
              <a:buChar char="•"/>
              <a:tabLst>
                <a:tab pos="4697730" algn="l"/>
              </a:tabLst>
            </a:pPr>
            <a:r>
              <a:rPr sz="2400" spc="-5" dirty="0">
                <a:latin typeface="Comic Sans MS" pitchFamily="66" charset="0"/>
                <a:cs typeface="Times New Roman" pitchFamily="18" charset="0"/>
              </a:rPr>
              <a:t>DNA</a:t>
            </a:r>
            <a:r>
              <a:rPr sz="2400" spc="-5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5" dirty="0" err="1" smtClean="0">
                <a:latin typeface="Comic Sans MS" pitchFamily="66" charset="0"/>
                <a:cs typeface="Times New Roman" pitchFamily="18" charset="0"/>
              </a:rPr>
              <a:t>içermez</a:t>
            </a:r>
            <a:r>
              <a:rPr lang="tr-TR" sz="2400" spc="-5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"/>
              <a:buChar char="•"/>
            </a:pP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 marL="5094605" lvl="1" indent="-153035">
              <a:lnSpc>
                <a:spcPct val="100000"/>
              </a:lnSpc>
              <a:spcBef>
                <a:spcPts val="1540"/>
              </a:spcBef>
              <a:buClr>
                <a:srgbClr val="FF0000"/>
              </a:buClr>
              <a:buSzPct val="95833"/>
              <a:buFont typeface="Calibri"/>
              <a:buChar char="•"/>
              <a:tabLst>
                <a:tab pos="5095240" algn="l"/>
              </a:tabLst>
            </a:pPr>
            <a:r>
              <a:rPr sz="2400" spc="-10" dirty="0" err="1">
                <a:latin typeface="Comic Sans MS" pitchFamily="66" charset="0"/>
                <a:cs typeface="Times New Roman" pitchFamily="18" charset="0"/>
              </a:rPr>
              <a:t>Enfeksiyon</a:t>
            </a:r>
            <a:r>
              <a:rPr sz="2400" spc="-5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Comic Sans MS" pitchFamily="66" charset="0"/>
                <a:cs typeface="Times New Roman" pitchFamily="18" charset="0"/>
              </a:rPr>
              <a:t>oluşturmaz</a:t>
            </a:r>
            <a:r>
              <a:rPr lang="tr-TR" sz="2400" spc="-10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Clr>
                <a:srgbClr val="FF0000"/>
              </a:buClr>
              <a:buFont typeface="Calibri"/>
              <a:buChar char="•"/>
            </a:pPr>
            <a:endParaRPr sz="2400" dirty="0">
              <a:latin typeface="Comic Sans MS" pitchFamily="66" charset="0"/>
              <a:cs typeface="Times New Roman" pitchFamily="18" charset="0"/>
            </a:endParaRPr>
          </a:p>
          <a:p>
            <a:pPr marL="5094605" lvl="1" indent="-153035">
              <a:lnSpc>
                <a:spcPct val="100000"/>
              </a:lnSpc>
              <a:spcBef>
                <a:spcPts val="1605"/>
              </a:spcBef>
              <a:buClr>
                <a:srgbClr val="FF0000"/>
              </a:buClr>
              <a:buSzPct val="95833"/>
              <a:buFont typeface="Calibri"/>
              <a:buChar char="•"/>
              <a:tabLst>
                <a:tab pos="5095240" algn="l"/>
              </a:tabLst>
            </a:pPr>
            <a:r>
              <a:rPr sz="2400" spc="-15" dirty="0" err="1" smtClean="0">
                <a:latin typeface="Comic Sans MS" pitchFamily="66" charset="0"/>
                <a:cs typeface="Times New Roman" pitchFamily="18" charset="0"/>
              </a:rPr>
              <a:t>Onkojenik</a:t>
            </a:r>
            <a:r>
              <a:rPr sz="2400" spc="-2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400" spc="-5" dirty="0" err="1" smtClean="0">
                <a:latin typeface="Comic Sans MS" pitchFamily="66" charset="0"/>
                <a:cs typeface="Times New Roman" pitchFamily="18" charset="0"/>
              </a:rPr>
              <a:t>değildir</a:t>
            </a:r>
            <a:r>
              <a:rPr lang="tr-TR" sz="2400" spc="-5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4841" y="5115427"/>
            <a:ext cx="4662170" cy="932948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80390" indent="-153035">
              <a:lnSpc>
                <a:spcPct val="100000"/>
              </a:lnSpc>
              <a:spcBef>
                <a:spcPts val="1655"/>
              </a:spcBef>
              <a:buClr>
                <a:srgbClr val="FF0000"/>
              </a:buClr>
              <a:buSzPct val="95833"/>
              <a:buFont typeface="Calibri"/>
              <a:buChar char="•"/>
              <a:tabLst>
                <a:tab pos="581025" algn="l"/>
              </a:tabLst>
            </a:pPr>
            <a:r>
              <a:rPr spc="-5" dirty="0">
                <a:latin typeface="Comic Sans MS" pitchFamily="66" charset="0"/>
                <a:cs typeface="Times New Roman" pitchFamily="18" charset="0"/>
              </a:rPr>
              <a:t>Güçlü</a:t>
            </a:r>
            <a:r>
              <a:rPr spc="-2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 err="1">
                <a:latin typeface="Comic Sans MS" pitchFamily="66" charset="0"/>
                <a:cs typeface="Times New Roman" pitchFamily="18" charset="0"/>
              </a:rPr>
              <a:t>bir</a:t>
            </a:r>
            <a:r>
              <a:rPr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 err="1" smtClean="0">
                <a:latin typeface="Comic Sans MS" pitchFamily="66" charset="0"/>
                <a:cs typeface="Times New Roman" pitchFamily="18" charset="0"/>
              </a:rPr>
              <a:t>immunojendir</a:t>
            </a:r>
            <a:r>
              <a:rPr lang="tr-TR" spc="-5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pc="-5" dirty="0" smtClean="0">
              <a:latin typeface="Comic Sans MS" pitchFamily="66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pc="-5" dirty="0" smtClean="0">
                <a:latin typeface="Comic Sans MS" pitchFamily="66" charset="0"/>
                <a:cs typeface="Times New Roman" pitchFamily="18" charset="0"/>
              </a:rPr>
              <a:t>L1</a:t>
            </a:r>
            <a:r>
              <a:rPr spc="-3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pc="-10" dirty="0" err="1" smtClean="0">
                <a:latin typeface="Comic Sans MS" pitchFamily="66" charset="0"/>
                <a:cs typeface="Times New Roman" pitchFamily="18" charset="0"/>
              </a:rPr>
              <a:t>pentamer</a:t>
            </a:r>
            <a:endParaRPr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457200" y="230619"/>
            <a:ext cx="8229600" cy="67326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3650"/>
              </a:lnSpc>
              <a:spcBef>
                <a:spcPts val="100"/>
              </a:spcBef>
            </a:pPr>
            <a:r>
              <a:rPr lang="tr-TR" sz="3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HPV</a:t>
            </a:r>
            <a:r>
              <a:rPr lang="tr-TR" sz="3000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Aşıları</a:t>
            </a:r>
            <a:r>
              <a:rPr lang="tr-TR" sz="3000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İçeriği</a:t>
            </a:r>
          </a:p>
        </p:txBody>
      </p:sp>
    </p:spTree>
    <p:extLst>
      <p:ext uri="{BB962C8B-B14F-4D97-AF65-F5344CB8AC3E}">
        <p14:creationId xmlns="" xmlns:p14="http://schemas.microsoft.com/office/powerpoint/2010/main" val="42232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1" y="304800"/>
            <a:ext cx="9019489" cy="33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/>
          <p:cNvSpPr txBox="1"/>
          <p:nvPr/>
        </p:nvSpPr>
        <p:spPr>
          <a:xfrm>
            <a:off x="462588" y="4038600"/>
            <a:ext cx="7863205" cy="1559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2 </a:t>
            </a:r>
            <a:r>
              <a:rPr lang="tr-TR" sz="2000" spc="-5" dirty="0" err="1" smtClean="0">
                <a:latin typeface="Comic Sans MS" pitchFamily="66" charset="0"/>
                <a:cs typeface="Times New Roman" pitchFamily="18" charset="0"/>
              </a:rPr>
              <a:t>vHPV</a:t>
            </a:r>
            <a:r>
              <a:rPr lang="tr-TR" sz="2000" spc="-1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000" dirty="0">
                <a:latin typeface="Comic Sans MS" pitchFamily="66" charset="0"/>
                <a:cs typeface="Times New Roman" pitchFamily="18" charset="0"/>
              </a:rPr>
              <a:t>2007</a:t>
            </a:r>
            <a:r>
              <a:rPr lang="tr-TR"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000" dirty="0">
                <a:latin typeface="Comic Sans MS" pitchFamily="66" charset="0"/>
                <a:cs typeface="Times New Roman" pitchFamily="18" charset="0"/>
              </a:rPr>
              <a:t>yılında </a:t>
            </a:r>
            <a:r>
              <a:rPr lang="tr-TR" sz="2000" spc="-5" dirty="0">
                <a:latin typeface="Comic Sans MS" pitchFamily="66" charset="0"/>
                <a:cs typeface="Times New Roman" pitchFamily="18" charset="0"/>
              </a:rPr>
              <a:t>sadece</a:t>
            </a:r>
            <a:r>
              <a:rPr lang="tr-TR" sz="2000" spc="-10" dirty="0">
                <a:latin typeface="Comic Sans MS" pitchFamily="66" charset="0"/>
                <a:cs typeface="Times New Roman" pitchFamily="18" charset="0"/>
              </a:rPr>
              <a:t> kadınlar,</a:t>
            </a:r>
            <a:endParaRPr lang="tr-TR" sz="2000" dirty="0">
              <a:latin typeface="Comic Sans MS" pitchFamily="66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vHPV</a:t>
            </a:r>
            <a:r>
              <a:rPr sz="2000" spc="-1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2006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yılında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kadın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 err="1">
                <a:latin typeface="Comic Sans MS" pitchFamily="66" charset="0"/>
                <a:cs typeface="Times New Roman" pitchFamily="18" charset="0"/>
              </a:rPr>
              <a:t>ve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20" dirty="0" err="1" smtClean="0">
                <a:latin typeface="Comic Sans MS" pitchFamily="66" charset="0"/>
                <a:cs typeface="Times New Roman" pitchFamily="18" charset="0"/>
              </a:rPr>
              <a:t>erkekler</a:t>
            </a:r>
            <a:r>
              <a:rPr lang="tr-TR" sz="2000" spc="-20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  <a:p>
            <a:pPr marL="355600" marR="5080" indent="-342900">
              <a:lnSpc>
                <a:spcPct val="101899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Comic Sans MS" pitchFamily="66" charset="0"/>
                <a:cs typeface="Times New Roman" pitchFamily="18" charset="0"/>
              </a:rPr>
              <a:t>9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vHPV</a:t>
            </a:r>
            <a:r>
              <a:rPr sz="2000" spc="-1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2014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yılında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kadın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ve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erkekler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için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FDA </a:t>
            </a:r>
            <a:r>
              <a:rPr sz="2000" spc="-7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tarafından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onaylandı.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6214" y="5776904"/>
            <a:ext cx="83820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200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9vHPV </a:t>
            </a:r>
            <a:r>
              <a:rPr lang="tr-TR" sz="220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aşısı </a:t>
            </a:r>
            <a:r>
              <a:rPr lang="tr-TR" sz="2200" spc="-5" dirty="0" err="1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serviks</a:t>
            </a:r>
            <a:r>
              <a:rPr lang="tr-TR" sz="2200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200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kanseri </a:t>
            </a:r>
            <a:r>
              <a:rPr lang="tr-TR" sz="2200" spc="-1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etkenlerinin</a:t>
            </a:r>
          </a:p>
          <a:p>
            <a:pPr algn="ctr"/>
            <a:r>
              <a:rPr lang="tr-TR" sz="2200" spc="-1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%90’ına </a:t>
            </a:r>
            <a:r>
              <a:rPr lang="tr-TR" sz="2200" spc="-66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200" spc="-2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karşı</a:t>
            </a:r>
            <a:r>
              <a:rPr lang="tr-TR" sz="2200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200" spc="-2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koruma</a:t>
            </a:r>
            <a:r>
              <a:rPr lang="tr-TR" sz="2200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sağlar,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477214" y="6571094"/>
            <a:ext cx="4556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 pitchFamily="66" charset="0"/>
                <a:cs typeface="Calibri"/>
              </a:rPr>
              <a:t>Huh</a:t>
            </a:r>
            <a:r>
              <a:rPr sz="1400" spc="5" dirty="0">
                <a:latin typeface="Comic Sans MS" pitchFamily="66" charset="0"/>
                <a:cs typeface="Calibri"/>
              </a:rPr>
              <a:t> </a:t>
            </a:r>
            <a:r>
              <a:rPr sz="1400" spc="-5" dirty="0">
                <a:latin typeface="Comic Sans MS" pitchFamily="66" charset="0"/>
                <a:cs typeface="Calibri"/>
              </a:rPr>
              <a:t>WK,</a:t>
            </a:r>
            <a:r>
              <a:rPr sz="1400" dirty="0">
                <a:latin typeface="Comic Sans MS" pitchFamily="66" charset="0"/>
                <a:cs typeface="Calibri"/>
              </a:rPr>
              <a:t> </a:t>
            </a:r>
            <a:r>
              <a:rPr sz="1400" spc="-5" dirty="0">
                <a:latin typeface="Comic Sans MS" pitchFamily="66" charset="0"/>
                <a:cs typeface="Calibri"/>
              </a:rPr>
              <a:t>Lancet. </a:t>
            </a:r>
            <a:r>
              <a:rPr sz="1400" spc="-45" dirty="0">
                <a:latin typeface="Comic Sans MS" pitchFamily="66" charset="0"/>
                <a:cs typeface="Calibri"/>
              </a:rPr>
              <a:t>2017;390(10108):2143-</a:t>
            </a:r>
            <a:r>
              <a:rPr sz="1400" spc="-67" baseline="-4629" dirty="0">
                <a:solidFill>
                  <a:srgbClr val="898989"/>
                </a:solidFill>
                <a:latin typeface="Comic Sans MS" pitchFamily="66" charset="0"/>
                <a:cs typeface="Calibri"/>
              </a:rPr>
              <a:t>1</a:t>
            </a:r>
            <a:r>
              <a:rPr sz="1400" spc="-45" dirty="0">
                <a:latin typeface="Comic Sans MS" pitchFamily="66" charset="0"/>
                <a:cs typeface="Calibri"/>
              </a:rPr>
              <a:t>2</a:t>
            </a:r>
            <a:r>
              <a:rPr sz="1400" spc="-67" baseline="-4629" dirty="0">
                <a:solidFill>
                  <a:srgbClr val="898989"/>
                </a:solidFill>
                <a:latin typeface="Comic Sans MS" pitchFamily="66" charset="0"/>
                <a:cs typeface="Calibri"/>
              </a:rPr>
              <a:t>8</a:t>
            </a:r>
            <a:r>
              <a:rPr sz="1400" spc="-45" dirty="0">
                <a:latin typeface="Comic Sans MS" pitchFamily="66" charset="0"/>
                <a:cs typeface="Calibri"/>
              </a:rPr>
              <a:t>159.</a:t>
            </a:r>
            <a:endParaRPr sz="1400" dirty="0"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1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4056760" cy="461665"/>
          </a:xfrm>
        </p:spPr>
        <p:txBody>
          <a:bodyPr/>
          <a:lstStyle/>
          <a:p>
            <a:pPr algn="ctr"/>
            <a:r>
              <a:rPr lang="tr-TR" sz="3000" dirty="0" err="1" smtClean="0">
                <a:solidFill>
                  <a:schemeClr val="tx1"/>
                </a:solidFill>
                <a:latin typeface="Comic Sans MS" pitchFamily="66" charset="0"/>
              </a:rPr>
              <a:t>Adjuvanlar</a:t>
            </a:r>
            <a:endParaRPr lang="tr-TR" sz="3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95701" y="1371600"/>
            <a:ext cx="8227060" cy="28623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dirty="0" err="1">
                <a:solidFill>
                  <a:srgbClr val="C00000"/>
                </a:solidFill>
                <a:latin typeface="Comic Sans MS" pitchFamily="66" charset="0"/>
              </a:rPr>
              <a:t>Gardasil</a:t>
            </a:r>
            <a:r>
              <a:rPr lang="tr-TR" sz="2200" dirty="0">
                <a:solidFill>
                  <a:srgbClr val="C00000"/>
                </a:solidFill>
                <a:latin typeface="Comic Sans MS" pitchFamily="66" charset="0"/>
              </a:rPr>
              <a:t>® </a:t>
            </a:r>
            <a:endParaRPr lang="tr-TR" sz="2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AAHS</a:t>
            </a:r>
            <a:r>
              <a:rPr lang="tr-TR" sz="2000" dirty="0">
                <a:latin typeface="Comic Sans MS" pitchFamily="66" charset="0"/>
              </a:rPr>
              <a:t>: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0.225 mg </a:t>
            </a:r>
            <a:r>
              <a:rPr lang="tr-TR" sz="2000" dirty="0">
                <a:latin typeface="Comic Sans MS" pitchFamily="66" charset="0"/>
              </a:rPr>
              <a:t>of </a:t>
            </a:r>
            <a:r>
              <a:rPr lang="tr-TR" sz="2000" dirty="0" err="1">
                <a:latin typeface="Comic Sans MS" pitchFamily="66" charset="0"/>
              </a:rPr>
              <a:t>amorphous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aluminum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hydroxyphosphate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sulfate</a:t>
            </a:r>
            <a:r>
              <a:rPr lang="tr-TR" sz="2000" dirty="0">
                <a:latin typeface="Comic Sans MS" pitchFamily="66" charset="0"/>
              </a:rPr>
              <a:t>, </a:t>
            </a:r>
            <a:r>
              <a:rPr lang="tr-TR" sz="2000" dirty="0" err="1">
                <a:latin typeface="Comic Sans MS" pitchFamily="66" charset="0"/>
              </a:rPr>
              <a:t>Yeast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expression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system</a:t>
            </a:r>
            <a:r>
              <a:rPr lang="tr-TR" sz="2000" dirty="0">
                <a:latin typeface="Comic Sans MS" pitchFamily="66" charset="0"/>
              </a:rPr>
              <a:t> in </a:t>
            </a:r>
            <a:r>
              <a:rPr lang="tr-TR" sz="2000" dirty="0" err="1">
                <a:latin typeface="Comic Sans MS" pitchFamily="66" charset="0"/>
              </a:rPr>
              <a:t>recombinant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Saccharomyces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cerevisiae</a:t>
            </a:r>
            <a:endParaRPr lang="tr-T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22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200" dirty="0" smtClean="0">
                <a:solidFill>
                  <a:srgbClr val="C00000"/>
                </a:solidFill>
                <a:latin typeface="Comic Sans MS" pitchFamily="66" charset="0"/>
              </a:rPr>
              <a:t>Gardasil®9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AAHS</a:t>
            </a:r>
            <a:r>
              <a:rPr lang="tr-TR" sz="2000" dirty="0">
                <a:latin typeface="Comic Sans MS" pitchFamily="66" charset="0"/>
              </a:rPr>
              <a:t>: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0.5 mg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tr-TR" sz="2000" dirty="0" err="1">
                <a:latin typeface="Comic Sans MS" pitchFamily="66" charset="0"/>
              </a:rPr>
              <a:t>amorphous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aluminum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hydroxyphosphate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sulfate</a:t>
            </a:r>
            <a:r>
              <a:rPr lang="tr-TR" sz="2000" dirty="0">
                <a:latin typeface="Comic Sans MS" pitchFamily="66" charset="0"/>
              </a:rPr>
              <a:t>, </a:t>
            </a:r>
            <a:r>
              <a:rPr lang="tr-TR" sz="2000" dirty="0" err="1">
                <a:latin typeface="Comic Sans MS" pitchFamily="66" charset="0"/>
              </a:rPr>
              <a:t>Yeast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expression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system</a:t>
            </a:r>
            <a:r>
              <a:rPr lang="tr-TR" sz="2000" dirty="0">
                <a:latin typeface="Comic Sans MS" pitchFamily="66" charset="0"/>
              </a:rPr>
              <a:t> in </a:t>
            </a:r>
            <a:r>
              <a:rPr lang="tr-TR" sz="2000" dirty="0" err="1">
                <a:latin typeface="Comic Sans MS" pitchFamily="66" charset="0"/>
              </a:rPr>
              <a:t>recombinant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Saccharomyces</a:t>
            </a:r>
            <a:r>
              <a:rPr lang="tr-TR" sz="2000" dirty="0">
                <a:latin typeface="Comic Sans MS" pitchFamily="66" charset="0"/>
              </a:rPr>
              <a:t> </a:t>
            </a:r>
            <a:r>
              <a:rPr lang="tr-TR" sz="2000" dirty="0" err="1">
                <a:latin typeface="Comic Sans MS" pitchFamily="66" charset="0"/>
              </a:rPr>
              <a:t>cerevisiae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295701" y="5062954"/>
            <a:ext cx="822706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tr-TR" sz="2200" dirty="0" smtClean="0">
                <a:latin typeface="Comic Sans MS" pitchFamily="66" charset="0"/>
              </a:rPr>
              <a:t>Hepatit B aşısı; 0.5 mg/doz (erişkin),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200" dirty="0" smtClean="0">
                <a:latin typeface="Comic Sans MS" pitchFamily="66" charset="0"/>
              </a:rPr>
              <a:t>Hepatit A aşısı; 0.225-0.25 mg/doz (pediatrik),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9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arts - MySkinDo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139556"/>
            <a:ext cx="44862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2790" y="153411"/>
            <a:ext cx="3695293" cy="3140964"/>
          </a:xfrm>
          <a:prstGeom prst="rect">
            <a:avLst/>
          </a:prstGeom>
        </p:spPr>
      </p:pic>
      <p:pic>
        <p:nvPicPr>
          <p:cNvPr id="2053" name="Picture 5" descr="Warts: Types, Images, Treatment, and M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" y="3962400"/>
            <a:ext cx="4724400" cy="2650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Warts, verrucas, human papillomavirus infection | Derm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9" descr="Warts, verrucas, human papillomavirus infection | Derm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44" y="4028234"/>
            <a:ext cx="356284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PV nedir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26" y="2971800"/>
            <a:ext cx="3900619" cy="162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9359"/>
            <a:ext cx="8014334" cy="197836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 err="1">
                <a:latin typeface="Comic Sans MS" pitchFamily="66" charset="0"/>
                <a:cs typeface="Times New Roman" pitchFamily="18" charset="0"/>
              </a:rPr>
              <a:t>Doğal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000" spc="-15" dirty="0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2000" spc="-15" dirty="0" err="1" smtClean="0">
                <a:latin typeface="Comic Sans MS" pitchFamily="66" charset="0"/>
                <a:cs typeface="Times New Roman" pitchFamily="18" charset="0"/>
              </a:rPr>
              <a:t>nfeksiyondan</a:t>
            </a:r>
            <a:r>
              <a:rPr sz="2000" spc="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farklı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olarak;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  <a:p>
            <a:pPr marL="755650" marR="5080" lvl="1" indent="-285750">
              <a:lnSpc>
                <a:spcPct val="100699"/>
              </a:lnSpc>
              <a:spcBef>
                <a:spcPts val="645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dirty="0">
                <a:latin typeface="Comic Sans MS" pitchFamily="66" charset="0"/>
                <a:cs typeface="Times New Roman" pitchFamily="18" charset="0"/>
              </a:rPr>
              <a:t>i.m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uygulama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ile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epitel bariyeri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aşan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direk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 err="1">
                <a:latin typeface="Comic Sans MS" pitchFamily="66" charset="0"/>
                <a:cs typeface="Times New Roman" pitchFamily="18" charset="0"/>
              </a:rPr>
              <a:t>sistemik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6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Comic Sans MS" pitchFamily="66" charset="0"/>
                <a:cs typeface="Times New Roman" pitchFamily="18" charset="0"/>
              </a:rPr>
              <a:t>antijen</a:t>
            </a:r>
            <a:r>
              <a:rPr lang="tr-TR" sz="2000" spc="-10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  <a:p>
            <a:pPr marL="755650" marR="188595" lvl="1" indent="-285750">
              <a:lnSpc>
                <a:spcPct val="101400"/>
              </a:lnSpc>
              <a:spcBef>
                <a:spcPts val="600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10" dirty="0" err="1" smtClean="0">
                <a:latin typeface="Comic Sans MS" pitchFamily="66" charset="0"/>
                <a:cs typeface="Times New Roman" pitchFamily="18" charset="0"/>
              </a:rPr>
              <a:t>Servikal-vajinal</a:t>
            </a:r>
            <a:r>
              <a:rPr sz="2000" spc="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ve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oral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40" dirty="0">
                <a:latin typeface="Comic Sans MS" pitchFamily="66" charset="0"/>
                <a:cs typeface="Times New Roman" pitchFamily="18" charset="0"/>
              </a:rPr>
              <a:t>mukozaya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yeterli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20" dirty="0" err="1">
                <a:latin typeface="Comic Sans MS" pitchFamily="66" charset="0"/>
                <a:cs typeface="Times New Roman" pitchFamily="18" charset="0"/>
              </a:rPr>
              <a:t>düzeyde</a:t>
            </a:r>
            <a:r>
              <a:rPr sz="2000" spc="-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6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ulaşan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  <a:p>
            <a:pPr marL="755650" marR="699770" lvl="1" indent="-285750">
              <a:lnSpc>
                <a:spcPct val="101400"/>
              </a:lnSpc>
              <a:spcBef>
                <a:spcPts val="575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30" dirty="0">
                <a:latin typeface="Comic Sans MS" pitchFamily="66" charset="0"/>
                <a:cs typeface="Times New Roman" pitchFamily="18" charset="0"/>
              </a:rPr>
              <a:t>Yüksek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titrede,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yüksek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aviditeli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L1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5" dirty="0" err="1">
                <a:latin typeface="Comic Sans MS" pitchFamily="66" charset="0"/>
                <a:cs typeface="Times New Roman" pitchFamily="18" charset="0"/>
              </a:rPr>
              <a:t>antikorların</a:t>
            </a:r>
            <a:r>
              <a:rPr sz="20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62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Comic Sans MS" pitchFamily="66" charset="0"/>
                <a:cs typeface="Times New Roman" pitchFamily="18" charset="0"/>
              </a:rPr>
              <a:t>oluşumu</a:t>
            </a:r>
            <a:r>
              <a:rPr lang="tr-TR" sz="2000" spc="-5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15" dirty="0">
                <a:latin typeface="Comic Sans MS" pitchFamily="66" charset="0"/>
                <a:cs typeface="Times New Roman" pitchFamily="18" charset="0"/>
              </a:rPr>
              <a:t>Hafıza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dirty="0">
                <a:latin typeface="Comic Sans MS" pitchFamily="66" charset="0"/>
                <a:cs typeface="Times New Roman" pitchFamily="18" charset="0"/>
              </a:rPr>
              <a:t>B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>
                <a:latin typeface="Comic Sans MS" pitchFamily="66" charset="0"/>
                <a:cs typeface="Times New Roman" pitchFamily="18" charset="0"/>
              </a:rPr>
              <a:t>hücre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oluşumu;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uzun</a:t>
            </a:r>
            <a:r>
              <a:rPr sz="20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 err="1">
                <a:latin typeface="Comic Sans MS" pitchFamily="66" charset="0"/>
                <a:cs typeface="Times New Roman" pitchFamily="18" charset="0"/>
              </a:rPr>
              <a:t>süreli</a:t>
            </a:r>
            <a:r>
              <a:rPr sz="2000" spc="-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Comic Sans MS" pitchFamily="66" charset="0"/>
                <a:cs typeface="Times New Roman" pitchFamily="18" charset="0"/>
              </a:rPr>
              <a:t>etkinlik</a:t>
            </a:r>
            <a:r>
              <a:rPr lang="tr-TR" sz="2000" spc="-10" dirty="0" smtClean="0">
                <a:latin typeface="Comic Sans MS" pitchFamily="66" charset="0"/>
                <a:cs typeface="Times New Roman" pitchFamily="18" charset="0"/>
              </a:rPr>
              <a:t>,</a:t>
            </a:r>
            <a:endParaRPr sz="2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6043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3000" spc="-10" dirty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3000" spc="-3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3000" dirty="0">
                <a:latin typeface="Comic Sans MS" pitchFamily="66" charset="0"/>
                <a:cs typeface="Times New Roman" pitchFamily="18" charset="0"/>
              </a:rPr>
              <a:t>Aşıları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4200" y="6652292"/>
            <a:ext cx="57138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omic Sans MS" pitchFamily="66" charset="0"/>
                <a:cs typeface="Times New Roman" pitchFamily="18" charset="0"/>
              </a:rPr>
              <a:t>Campbell-Tofte</a:t>
            </a:r>
            <a:r>
              <a:rPr sz="12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15" dirty="0">
                <a:latin typeface="Comic Sans MS" pitchFamily="66" charset="0"/>
                <a:cs typeface="Times New Roman" pitchFamily="18" charset="0"/>
              </a:rPr>
              <a:t>J,</a:t>
            </a:r>
            <a:r>
              <a:rPr sz="12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5" dirty="0">
                <a:latin typeface="Comic Sans MS" pitchFamily="66" charset="0"/>
                <a:cs typeface="Times New Roman" pitchFamily="18" charset="0"/>
              </a:rPr>
              <a:t>et</a:t>
            </a:r>
            <a:r>
              <a:rPr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5" dirty="0">
                <a:latin typeface="Comic Sans MS" pitchFamily="66" charset="0"/>
                <a:cs typeface="Times New Roman" pitchFamily="18" charset="0"/>
              </a:rPr>
              <a:t>al. Cell</a:t>
            </a:r>
            <a:r>
              <a:rPr sz="12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5" dirty="0">
                <a:latin typeface="Comic Sans MS" pitchFamily="66" charset="0"/>
                <a:cs typeface="Times New Roman" pitchFamily="18" charset="0"/>
              </a:rPr>
              <a:t>Mol</a:t>
            </a:r>
            <a:r>
              <a:rPr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10" dirty="0">
                <a:latin typeface="Comic Sans MS" pitchFamily="66" charset="0"/>
                <a:cs typeface="Times New Roman" pitchFamily="18" charset="0"/>
              </a:rPr>
              <a:t>Life</a:t>
            </a:r>
            <a:r>
              <a:rPr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5" dirty="0">
                <a:latin typeface="Comic Sans MS" pitchFamily="66" charset="0"/>
                <a:cs typeface="Times New Roman" pitchFamily="18" charset="0"/>
              </a:rPr>
              <a:t>Sci.</a:t>
            </a:r>
            <a:r>
              <a:rPr sz="12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65" dirty="0">
                <a:latin typeface="Comic Sans MS" pitchFamily="66" charset="0"/>
                <a:cs typeface="Times New Roman" pitchFamily="18" charset="0"/>
              </a:rPr>
              <a:t>2019;76(1):</a:t>
            </a:r>
            <a:r>
              <a:rPr sz="1200" spc="-65" dirty="0" smtClean="0">
                <a:latin typeface="Comic Sans MS" pitchFamily="66" charset="0"/>
                <a:cs typeface="Times New Roman" pitchFamily="18" charset="0"/>
              </a:rPr>
              <a:t>67-87</a:t>
            </a:r>
            <a:r>
              <a:rPr sz="1200" spc="-65" dirty="0">
                <a:latin typeface="Comic Sans MS" pitchFamily="66" charset="0"/>
                <a:cs typeface="Times New Roman" pitchFamily="18" charset="0"/>
              </a:rPr>
              <a:t>.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object 6"/>
          <p:cNvSpPr>
            <a:spLocks noChangeArrowheads="1"/>
          </p:cNvSpPr>
          <p:nvPr/>
        </p:nvSpPr>
        <p:spPr bwMode="auto">
          <a:xfrm>
            <a:off x="468313" y="3810000"/>
            <a:ext cx="7991475" cy="2565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7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" y="331787"/>
            <a:ext cx="8683625" cy="608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75895" rIns="0" bIns="0" rtlCol="0">
            <a:spAutoFit/>
          </a:bodyPr>
          <a:lstStyle/>
          <a:p>
            <a:pPr marL="452120" algn="ctr">
              <a:lnSpc>
                <a:spcPct val="100000"/>
              </a:lnSpc>
              <a:spcBef>
                <a:spcPts val="1385"/>
              </a:spcBef>
            </a:pPr>
            <a:r>
              <a:rPr sz="2800" dirty="0">
                <a:latin typeface="Comic Sans MS" pitchFamily="66" charset="0"/>
              </a:rPr>
              <a:t>Aşıların</a:t>
            </a:r>
            <a:r>
              <a:rPr sz="2800" spc="-5" dirty="0">
                <a:latin typeface="Comic Sans MS" pitchFamily="66" charset="0"/>
              </a:rPr>
              <a:t> Güvenilirliği</a:t>
            </a:r>
            <a:r>
              <a:rPr sz="2800" dirty="0">
                <a:latin typeface="Comic Sans MS" pitchFamily="66" charset="0"/>
              </a:rPr>
              <a:t> </a:t>
            </a:r>
            <a:r>
              <a:rPr sz="2800" spc="-25" dirty="0">
                <a:latin typeface="Comic Sans MS" pitchFamily="66" charset="0"/>
              </a:rPr>
              <a:t>ve</a:t>
            </a:r>
            <a:r>
              <a:rPr sz="2800" spc="-5" dirty="0">
                <a:latin typeface="Comic Sans MS" pitchFamily="66" charset="0"/>
              </a:rPr>
              <a:t> </a:t>
            </a:r>
            <a:r>
              <a:rPr sz="2800" spc="-95" dirty="0">
                <a:latin typeface="Comic Sans MS" pitchFamily="66" charset="0"/>
              </a:rPr>
              <a:t>Yan</a:t>
            </a:r>
            <a:r>
              <a:rPr sz="2800" spc="-5" dirty="0">
                <a:latin typeface="Comic Sans MS" pitchFamily="66" charset="0"/>
              </a:rPr>
              <a:t> </a:t>
            </a:r>
            <a:r>
              <a:rPr sz="2800" spc="-10" dirty="0">
                <a:latin typeface="Comic Sans MS" pitchFamily="66" charset="0"/>
              </a:rPr>
              <a:t>Etkileri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015" y="1452861"/>
            <a:ext cx="7998460" cy="413549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400"/>
              </a:lnSpc>
              <a:spcBef>
                <a:spcPts val="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 pitchFamily="66" charset="0"/>
                <a:cs typeface="Calibri"/>
              </a:rPr>
              <a:t>En </a:t>
            </a:r>
            <a:r>
              <a:rPr sz="2400" dirty="0">
                <a:latin typeface="Comic Sans MS" pitchFamily="66" charset="0"/>
                <a:cs typeface="Calibri"/>
              </a:rPr>
              <a:t>sık aşı</a:t>
            </a:r>
            <a:r>
              <a:rPr sz="2400" spc="-10" dirty="0">
                <a:latin typeface="Comic Sans MS" pitchFamily="66" charset="0"/>
                <a:cs typeface="Calibri"/>
              </a:rPr>
              <a:t> enjeksiyon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15" dirty="0">
                <a:latin typeface="Comic Sans MS" pitchFamily="66" charset="0"/>
                <a:cs typeface="Calibri"/>
              </a:rPr>
              <a:t>yeri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belirtileri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(ağrı,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10" dirty="0">
                <a:latin typeface="Comic Sans MS" pitchFamily="66" charset="0"/>
                <a:cs typeface="Calibri"/>
              </a:rPr>
              <a:t>kızarıklık, </a:t>
            </a:r>
            <a:r>
              <a:rPr sz="2400" spc="-62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şişlik,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15" dirty="0">
                <a:latin typeface="Comic Sans MS" pitchFamily="66" charset="0"/>
                <a:cs typeface="Calibri"/>
              </a:rPr>
              <a:t>kaşıntı,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10" dirty="0" err="1">
                <a:latin typeface="Comic Sans MS" pitchFamily="66" charset="0"/>
                <a:cs typeface="Calibri"/>
              </a:rPr>
              <a:t>morarma</a:t>
            </a:r>
            <a:r>
              <a:rPr sz="2400" spc="-10" dirty="0" smtClean="0">
                <a:latin typeface="Comic Sans MS" pitchFamily="66" charset="0"/>
                <a:cs typeface="Calibri"/>
              </a:rPr>
              <a:t>)</a:t>
            </a:r>
            <a:r>
              <a:rPr lang="tr-TR" sz="2400" spc="-10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355600" marR="66040" indent="-342900">
              <a:lnSpc>
                <a:spcPts val="3410"/>
              </a:lnSpc>
              <a:buChar char="•"/>
              <a:tabLst>
                <a:tab pos="354965" algn="l"/>
                <a:tab pos="355600" algn="l"/>
              </a:tabLst>
            </a:pPr>
            <a:endParaRPr lang="tr-TR" sz="2400" spc="-5" dirty="0" smtClean="0">
              <a:latin typeface="Comic Sans MS" pitchFamily="66" charset="0"/>
              <a:cs typeface="Calibri"/>
            </a:endParaRPr>
          </a:p>
          <a:p>
            <a:pPr marL="355600" marR="66040" indent="-342900">
              <a:lnSpc>
                <a:spcPts val="341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 err="1" smtClean="0">
                <a:latin typeface="Comic Sans MS" pitchFamily="66" charset="0"/>
                <a:cs typeface="Calibri"/>
              </a:rPr>
              <a:t>Klinik</a:t>
            </a:r>
            <a:r>
              <a:rPr sz="2400" spc="5" dirty="0" smtClean="0">
                <a:latin typeface="Comic Sans MS" pitchFamily="66" charset="0"/>
                <a:cs typeface="Calibri"/>
              </a:rPr>
              <a:t> </a:t>
            </a:r>
            <a:r>
              <a:rPr sz="2400" spc="-10" dirty="0">
                <a:latin typeface="Comic Sans MS" pitchFamily="66" charset="0"/>
                <a:cs typeface="Calibri"/>
              </a:rPr>
              <a:t>çalışmalarda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aşı </a:t>
            </a:r>
            <a:r>
              <a:rPr sz="2400" spc="-5" dirty="0">
                <a:latin typeface="Comic Sans MS" pitchFamily="66" charset="0"/>
                <a:cs typeface="Calibri"/>
              </a:rPr>
              <a:t>grubu</a:t>
            </a:r>
            <a:r>
              <a:rPr sz="2400" spc="1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ile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30" dirty="0">
                <a:latin typeface="Comic Sans MS" pitchFamily="66" charset="0"/>
                <a:cs typeface="Calibri"/>
              </a:rPr>
              <a:t>kontrol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grubunun </a:t>
            </a:r>
            <a:r>
              <a:rPr sz="2400" spc="-615" dirty="0">
                <a:latin typeface="Comic Sans MS" pitchFamily="66" charset="0"/>
                <a:cs typeface="Calibri"/>
              </a:rPr>
              <a:t> </a:t>
            </a:r>
            <a:r>
              <a:rPr sz="2400" spc="-10" dirty="0" err="1">
                <a:latin typeface="Comic Sans MS" pitchFamily="66" charset="0"/>
                <a:cs typeface="Calibri"/>
              </a:rPr>
              <a:t>etkileri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55" dirty="0" err="1" smtClean="0">
                <a:latin typeface="Comic Sans MS" pitchFamily="66" charset="0"/>
                <a:cs typeface="Calibri"/>
              </a:rPr>
              <a:t>benzer</a:t>
            </a:r>
            <a:r>
              <a:rPr lang="tr-TR" sz="2400" spc="-55" dirty="0" smtClean="0">
                <a:latin typeface="Comic Sans MS" pitchFamily="66" charset="0"/>
                <a:cs typeface="Calibri"/>
              </a:rPr>
              <a:t>;</a:t>
            </a:r>
            <a:endParaRPr sz="2400" dirty="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ts val="3250"/>
              </a:lnSpc>
              <a:buFont typeface="Arial MT"/>
              <a:buChar char="–"/>
              <a:tabLst>
                <a:tab pos="755650" algn="l"/>
              </a:tabLst>
            </a:pPr>
            <a:r>
              <a:rPr sz="2400" spc="-5" dirty="0" err="1" smtClean="0">
                <a:latin typeface="Comic Sans MS" pitchFamily="66" charset="0"/>
                <a:cs typeface="Calibri"/>
              </a:rPr>
              <a:t>Başağrısı</a:t>
            </a:r>
            <a:r>
              <a:rPr lang="tr-TR" sz="2400" spc="-5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ts val="3325"/>
              </a:lnSpc>
              <a:buFont typeface="Arial MT"/>
              <a:buChar char="–"/>
              <a:tabLst>
                <a:tab pos="755650" algn="l"/>
              </a:tabLst>
            </a:pPr>
            <a:r>
              <a:rPr sz="2400" spc="-10" dirty="0">
                <a:latin typeface="Comic Sans MS" pitchFamily="66" charset="0"/>
                <a:cs typeface="Calibri"/>
              </a:rPr>
              <a:t>Sersemlik,</a:t>
            </a:r>
            <a:r>
              <a:rPr sz="2400" spc="-15" dirty="0">
                <a:latin typeface="Comic Sans MS" pitchFamily="66" charset="0"/>
                <a:cs typeface="Calibri"/>
              </a:rPr>
              <a:t> </a:t>
            </a:r>
            <a:r>
              <a:rPr sz="2400" spc="-10" dirty="0" err="1">
                <a:latin typeface="Comic Sans MS" pitchFamily="66" charset="0"/>
                <a:cs typeface="Calibri"/>
              </a:rPr>
              <a:t>denge</a:t>
            </a:r>
            <a:r>
              <a:rPr sz="2400" spc="-20" dirty="0">
                <a:latin typeface="Comic Sans MS" pitchFamily="66" charset="0"/>
                <a:cs typeface="Calibri"/>
              </a:rPr>
              <a:t> </a:t>
            </a:r>
            <a:r>
              <a:rPr sz="2400" spc="-25" dirty="0" err="1" smtClean="0">
                <a:latin typeface="Comic Sans MS" pitchFamily="66" charset="0"/>
                <a:cs typeface="Calibri"/>
              </a:rPr>
              <a:t>kaybı</a:t>
            </a:r>
            <a:r>
              <a:rPr lang="tr-TR" sz="2400" spc="-25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ts val="3325"/>
              </a:lnSpc>
              <a:spcBef>
                <a:spcPts val="50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20" dirty="0" err="1" smtClean="0">
                <a:latin typeface="Comic Sans MS" pitchFamily="66" charset="0"/>
                <a:cs typeface="Calibri"/>
              </a:rPr>
              <a:t>Senkop</a:t>
            </a:r>
            <a:r>
              <a:rPr lang="tr-TR" sz="2400" spc="-20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ts val="3325"/>
              </a:lnSpc>
              <a:buFont typeface="Arial MT"/>
              <a:buChar char="–"/>
              <a:tabLst>
                <a:tab pos="755650" algn="l"/>
              </a:tabLst>
            </a:pPr>
            <a:r>
              <a:rPr sz="2400" spc="-30" dirty="0" err="1" smtClean="0">
                <a:latin typeface="Comic Sans MS" pitchFamily="66" charset="0"/>
                <a:cs typeface="Calibri"/>
              </a:rPr>
              <a:t>Ateş</a:t>
            </a:r>
            <a:r>
              <a:rPr lang="tr-TR" sz="2400" spc="-30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5"/>
              </a:spcBef>
              <a:buFont typeface="Arial MT"/>
              <a:buChar char="–"/>
              <a:tabLst>
                <a:tab pos="755650" algn="l"/>
              </a:tabLst>
            </a:pPr>
            <a:r>
              <a:rPr sz="2400" spc="-10" dirty="0" err="1" smtClean="0">
                <a:latin typeface="Comic Sans MS" pitchFamily="66" charset="0"/>
                <a:cs typeface="Calibri"/>
              </a:rPr>
              <a:t>Bulantı</a:t>
            </a:r>
            <a:r>
              <a:rPr lang="tr-TR" sz="2400" spc="-10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0" y="6019800"/>
            <a:ext cx="4038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omic Sans MS" pitchFamily="66" charset="0"/>
                <a:cs typeface="Calibri"/>
              </a:rPr>
              <a:t>Einstein</a:t>
            </a:r>
            <a:r>
              <a:rPr sz="1600" spc="-20" dirty="0">
                <a:latin typeface="Comic Sans MS" pitchFamily="66" charset="0"/>
                <a:cs typeface="Calibri"/>
              </a:rPr>
              <a:t> </a:t>
            </a:r>
            <a:r>
              <a:rPr sz="1600" spc="-5" dirty="0">
                <a:latin typeface="Comic Sans MS" pitchFamily="66" charset="0"/>
                <a:cs typeface="Calibri"/>
              </a:rPr>
              <a:t>et</a:t>
            </a:r>
            <a:r>
              <a:rPr sz="1600" spc="-10" dirty="0">
                <a:latin typeface="Comic Sans MS" pitchFamily="66" charset="0"/>
                <a:cs typeface="Calibri"/>
              </a:rPr>
              <a:t> </a:t>
            </a:r>
            <a:r>
              <a:rPr sz="1600" spc="-5" dirty="0">
                <a:latin typeface="Comic Sans MS" pitchFamily="66" charset="0"/>
                <a:cs typeface="Calibri"/>
              </a:rPr>
              <a:t>al.</a:t>
            </a:r>
            <a:r>
              <a:rPr sz="1600" spc="-15" dirty="0">
                <a:latin typeface="Comic Sans MS" pitchFamily="66" charset="0"/>
                <a:cs typeface="Calibri"/>
              </a:rPr>
              <a:t> </a:t>
            </a:r>
            <a:r>
              <a:rPr sz="1600" i="1" dirty="0">
                <a:latin typeface="Comic Sans MS" pitchFamily="66" charset="0"/>
                <a:cs typeface="Calibri"/>
              </a:rPr>
              <a:t>Hum</a:t>
            </a:r>
            <a:r>
              <a:rPr sz="1600" i="1" spc="-10" dirty="0">
                <a:latin typeface="Comic Sans MS" pitchFamily="66" charset="0"/>
                <a:cs typeface="Calibri"/>
              </a:rPr>
              <a:t> </a:t>
            </a:r>
            <a:r>
              <a:rPr sz="1600" i="1" spc="-15" dirty="0">
                <a:latin typeface="Comic Sans MS" pitchFamily="66" charset="0"/>
                <a:cs typeface="Calibri"/>
              </a:rPr>
              <a:t>Vaccines</a:t>
            </a:r>
            <a:r>
              <a:rPr sz="1600" i="1" spc="-10" dirty="0">
                <a:latin typeface="Comic Sans MS" pitchFamily="66" charset="0"/>
                <a:cs typeface="Calibri"/>
              </a:rPr>
              <a:t> </a:t>
            </a:r>
            <a:r>
              <a:rPr sz="1600" dirty="0">
                <a:latin typeface="Comic Sans MS" pitchFamily="66" charset="0"/>
                <a:cs typeface="Calibri"/>
              </a:rPr>
              <a:t>2009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57800" y="6294120"/>
            <a:ext cx="3200400" cy="25680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25"/>
              </a:spcBef>
            </a:pPr>
            <a:r>
              <a:rPr sz="1600" spc="-10" dirty="0">
                <a:latin typeface="Comic Sans MS" pitchFamily="66" charset="0"/>
                <a:cs typeface="Calibri"/>
              </a:rPr>
              <a:t>Slade </a:t>
            </a:r>
            <a:r>
              <a:rPr sz="1600" spc="-5" dirty="0">
                <a:latin typeface="Comic Sans MS" pitchFamily="66" charset="0"/>
                <a:cs typeface="Calibri"/>
              </a:rPr>
              <a:t>et al, </a:t>
            </a:r>
            <a:r>
              <a:rPr sz="1600" i="1" spc="-10" dirty="0">
                <a:latin typeface="Comic Sans MS" pitchFamily="66" charset="0"/>
                <a:cs typeface="Calibri"/>
              </a:rPr>
              <a:t>JAMA </a:t>
            </a:r>
            <a:r>
              <a:rPr sz="1600" dirty="0">
                <a:latin typeface="Comic Sans MS" pitchFamily="66" charset="0"/>
                <a:cs typeface="Calibri"/>
              </a:rPr>
              <a:t>2009 </a:t>
            </a:r>
            <a:r>
              <a:rPr sz="1600" spc="-370" dirty="0">
                <a:latin typeface="Comic Sans MS" pitchFamily="66" charset="0"/>
                <a:cs typeface="Calibri"/>
              </a:rPr>
              <a:t> </a:t>
            </a:r>
            <a:r>
              <a:rPr sz="1600" spc="-5" dirty="0">
                <a:latin typeface="Comic Sans MS" pitchFamily="66" charset="0"/>
                <a:cs typeface="Calibri"/>
              </a:rPr>
              <a:t>FDA.gov</a:t>
            </a:r>
            <a:endParaRPr sz="1600" dirty="0"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6043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3000" spc="-10" dirty="0">
                <a:latin typeface="Comic Sans MS" pitchFamily="66" charset="0"/>
              </a:rPr>
              <a:t>HPV</a:t>
            </a:r>
            <a:r>
              <a:rPr sz="3000" spc="-15" dirty="0">
                <a:latin typeface="Comic Sans MS" pitchFamily="66" charset="0"/>
              </a:rPr>
              <a:t> </a:t>
            </a:r>
            <a:r>
              <a:rPr sz="3000" dirty="0">
                <a:latin typeface="Comic Sans MS" pitchFamily="66" charset="0"/>
              </a:rPr>
              <a:t>Aşıları</a:t>
            </a:r>
            <a:r>
              <a:rPr sz="3000" spc="-10" dirty="0">
                <a:latin typeface="Comic Sans MS" pitchFamily="66" charset="0"/>
              </a:rPr>
              <a:t> </a:t>
            </a:r>
            <a:r>
              <a:rPr sz="3000" spc="-95" dirty="0">
                <a:latin typeface="Comic Sans MS" pitchFamily="66" charset="0"/>
              </a:rPr>
              <a:t>Yan</a:t>
            </a:r>
            <a:r>
              <a:rPr sz="3000" spc="-10" dirty="0">
                <a:latin typeface="Comic Sans MS" pitchFamily="66" charset="0"/>
              </a:rPr>
              <a:t> </a:t>
            </a:r>
            <a:r>
              <a:rPr sz="3000" spc="-15" dirty="0">
                <a:latin typeface="Comic Sans MS" pitchFamily="66" charset="0"/>
              </a:rPr>
              <a:t>Etki</a:t>
            </a:r>
            <a:r>
              <a:rPr sz="3000" spc="-10" dirty="0">
                <a:latin typeface="Comic Sans MS" pitchFamily="66" charset="0"/>
              </a:rPr>
              <a:t> </a:t>
            </a:r>
            <a:r>
              <a:rPr sz="3000" dirty="0">
                <a:latin typeface="Comic Sans MS" pitchFamily="66" charset="0"/>
              </a:rPr>
              <a:t>iddiaları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1778"/>
            <a:ext cx="8074660" cy="3263714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omic Sans MS" pitchFamily="66" charset="0"/>
                <a:cs typeface="Calibri"/>
              </a:rPr>
              <a:t>Adet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düzensizliği,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infertilite</a:t>
            </a:r>
            <a:r>
              <a:rPr lang="tr-TR" sz="2000" spc="-15" dirty="0" smtClean="0">
                <a:latin typeface="Comic Sans MS" pitchFamily="66" charset="0"/>
                <a:cs typeface="Calibri"/>
              </a:rPr>
              <a:t>; (170 milyon doz aşı/9 yıl, 6 POY),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>
                <a:latin typeface="Comic Sans MS" pitchFamily="66" charset="0"/>
                <a:cs typeface="Calibri"/>
              </a:rPr>
              <a:t>Nöromuskuler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bozukluklar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omic Sans MS" pitchFamily="66" charset="0"/>
                <a:cs typeface="Calibri"/>
              </a:rPr>
              <a:t>Paroksismal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20" dirty="0" err="1">
                <a:latin typeface="Comic Sans MS" pitchFamily="66" charset="0"/>
                <a:cs typeface="Calibri"/>
              </a:rPr>
              <a:t>ortostatik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20" dirty="0" err="1" smtClean="0">
                <a:latin typeface="Comic Sans MS" pitchFamily="66" charset="0"/>
                <a:cs typeface="Calibri"/>
              </a:rPr>
              <a:t>taşikardi</a:t>
            </a:r>
            <a:r>
              <a:rPr lang="tr-TR" sz="2000" spc="-2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mic Sans MS" pitchFamily="66" charset="0"/>
                <a:cs typeface="Calibri"/>
              </a:rPr>
              <a:t>Multiple</a:t>
            </a:r>
            <a:r>
              <a:rPr sz="2000" spc="-45" dirty="0">
                <a:latin typeface="Comic Sans MS" pitchFamily="66" charset="0"/>
                <a:cs typeface="Calibri"/>
              </a:rPr>
              <a:t> </a:t>
            </a:r>
            <a:r>
              <a:rPr sz="2000" spc="-20" dirty="0" err="1" smtClean="0">
                <a:latin typeface="Comic Sans MS" pitchFamily="66" charset="0"/>
                <a:cs typeface="Calibri"/>
              </a:rPr>
              <a:t>skleroz</a:t>
            </a:r>
            <a:r>
              <a:rPr lang="tr-TR" sz="2000" spc="-2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omic Sans MS" pitchFamily="66" charset="0"/>
                <a:cs typeface="Calibri"/>
              </a:rPr>
              <a:t>Aşılama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>
                <a:latin typeface="Comic Sans MS" pitchFamily="66" charset="0"/>
                <a:cs typeface="Calibri"/>
              </a:rPr>
              <a:t>sonrası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latin typeface="Comic Sans MS" pitchFamily="66" charset="0"/>
                <a:cs typeface="Calibri"/>
              </a:rPr>
              <a:t>ölümler</a:t>
            </a:r>
            <a:r>
              <a:rPr lang="tr-TR" sz="200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omic Sans MS" pitchFamily="66" charset="0"/>
                <a:cs typeface="Calibri"/>
              </a:rPr>
              <a:t>Kronik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dirty="0" err="1">
                <a:latin typeface="Comic Sans MS" pitchFamily="66" charset="0"/>
                <a:cs typeface="Calibri"/>
              </a:rPr>
              <a:t>ağrı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sendromu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latin typeface="Comic Sans MS" pitchFamily="66" charset="0"/>
                <a:cs typeface="Calibri"/>
              </a:rPr>
              <a:t>Otoimmün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hastalıklar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24400" y="3886200"/>
            <a:ext cx="4087495" cy="280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>
                <a:latin typeface="Comic Sans MS" pitchFamily="66" charset="0"/>
                <a:cs typeface="Calibri"/>
              </a:rPr>
              <a:t>Adjuvan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içeriyor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latin typeface="Comic Sans MS" pitchFamily="66" charset="0"/>
                <a:cs typeface="Calibri"/>
              </a:rPr>
              <a:t>Alimünyum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içeriyor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 err="1" smtClean="0">
                <a:latin typeface="Comic Sans MS" pitchFamily="66" charset="0"/>
                <a:cs typeface="Calibri"/>
              </a:rPr>
              <a:t>Kontamine</a:t>
            </a:r>
            <a:r>
              <a:rPr lang="tr-TR" sz="2000" spc="-15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omic Sans MS" pitchFamily="66" charset="0"/>
                <a:cs typeface="Calibri"/>
              </a:rPr>
              <a:t>Etkin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değil,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20" dirty="0" err="1" smtClean="0">
                <a:latin typeface="Comic Sans MS" pitchFamily="66" charset="0"/>
                <a:cs typeface="Calibri"/>
              </a:rPr>
              <a:t>korumuyor</a:t>
            </a:r>
            <a:r>
              <a:rPr lang="tr-TR" sz="2000" spc="-2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HPV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55" dirty="0" err="1">
                <a:latin typeface="Comic Sans MS" pitchFamily="66" charset="0"/>
                <a:cs typeface="Calibri"/>
              </a:rPr>
              <a:t>DNA’sı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içeriyor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omic Sans MS" pitchFamily="66" charset="0"/>
                <a:cs typeface="Calibri"/>
              </a:rPr>
              <a:t>Kansere</a:t>
            </a:r>
            <a:r>
              <a:rPr sz="2000" spc="-30" dirty="0">
                <a:latin typeface="Comic Sans MS" pitchFamily="66" charset="0"/>
                <a:cs typeface="Calibri"/>
              </a:rPr>
              <a:t> </a:t>
            </a:r>
            <a:r>
              <a:rPr sz="2000" spc="-15" dirty="0" err="1">
                <a:latin typeface="Comic Sans MS" pitchFamily="66" charset="0"/>
                <a:cs typeface="Calibri"/>
              </a:rPr>
              <a:t>yol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açıyor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4259" y="2793"/>
            <a:ext cx="1480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Doç.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Murat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Gültekin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24600"/>
            <a:ext cx="5674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http://www.who.int/vaccine_safety/committee/reports/en/</a:t>
            </a:r>
            <a:r>
              <a:rPr sz="1400" u="sng" spc="40" dirty="0">
                <a:solidFill>
                  <a:srgbClr val="1F487C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1F487C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, accessed</a:t>
            </a:r>
            <a:r>
              <a:rPr sz="1400" u="sng" spc="5" dirty="0">
                <a:solidFill>
                  <a:srgbClr val="1F487C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1F487C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3/8/17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4272" y="338344"/>
            <a:ext cx="6277610" cy="5257800"/>
            <a:chOff x="1414272" y="338344"/>
            <a:chExt cx="6277610" cy="5257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2717362"/>
              <a:ext cx="6277351" cy="2878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042" y="338344"/>
              <a:ext cx="5686480" cy="2378904"/>
            </a:xfrm>
            <a:prstGeom prst="rect">
              <a:avLst/>
            </a:prstGeom>
          </p:spPr>
        </p:pic>
      </p:grpSp>
      <p:sp>
        <p:nvSpPr>
          <p:cNvPr id="9" name="6 Dikdörtgen"/>
          <p:cNvSpPr/>
          <p:nvPr/>
        </p:nvSpPr>
        <p:spPr>
          <a:xfrm>
            <a:off x="934351" y="5829430"/>
            <a:ext cx="7696200" cy="7207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r-TR" sz="2000" spc="-1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WHO,</a:t>
            </a:r>
            <a:r>
              <a:rPr lang="tr-TR" sz="2000" spc="-2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000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FDA,</a:t>
            </a:r>
            <a:r>
              <a:rPr lang="tr-TR" sz="2000" spc="-2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000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CDC,</a:t>
            </a:r>
            <a:r>
              <a:rPr lang="tr-TR" sz="2000" spc="-2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000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EMA 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tr-TR" sz="2000" b="1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HPV</a:t>
            </a:r>
            <a:r>
              <a:rPr lang="tr-TR" sz="2000" b="1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aşısını</a:t>
            </a:r>
            <a:r>
              <a:rPr lang="tr-TR" sz="2000" b="1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000" b="1" spc="-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güvenli</a:t>
            </a:r>
            <a:r>
              <a:rPr lang="tr-TR" sz="2000" b="1" spc="-10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 kabul </a:t>
            </a:r>
            <a:r>
              <a:rPr lang="tr-TR" sz="2000" b="1" spc="-35" dirty="0" smtClean="0">
                <a:solidFill>
                  <a:schemeClr val="bg1"/>
                </a:solidFill>
                <a:latin typeface="Comic Sans MS" pitchFamily="66" charset="0"/>
                <a:cs typeface="Calibri"/>
              </a:rPr>
              <a:t>etmektedir.</a:t>
            </a:r>
            <a:endParaRPr lang="tr-TR" sz="20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62102" y="5791200"/>
            <a:ext cx="8382000" cy="68993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55600" indent="-342900">
              <a:spcBef>
                <a:spcPts val="100"/>
              </a:spcBef>
              <a:buFont typeface="Arial" pitchFamily="34" charset="0"/>
              <a:buChar char="•"/>
            </a:pP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132</a:t>
            </a:r>
            <a:r>
              <a:rPr lang="tr-TR" sz="2200" spc="-4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1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ülkede</a:t>
            </a:r>
            <a:r>
              <a:rPr lang="tr-TR" sz="2200" spc="-2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1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onaylı,</a:t>
            </a:r>
            <a:endParaRPr lang="tr-TR" sz="2200" dirty="0" smtClean="0">
              <a:latin typeface="Comic Sans MS" pitchFamily="66" charset="0"/>
              <a:cs typeface="Times New Roman" pitchFamily="18" charset="0"/>
            </a:endParaRPr>
          </a:p>
          <a:p>
            <a:pPr marL="355600" indent="-342900">
              <a:spcBef>
                <a:spcPts val="25"/>
              </a:spcBef>
              <a:buFont typeface="Arial" pitchFamily="34" charset="0"/>
              <a:buChar char="•"/>
            </a:pP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87</a:t>
            </a:r>
            <a:r>
              <a:rPr lang="tr-TR" sz="2200" spc="-1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ülkede</a:t>
            </a: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Ulusal</a:t>
            </a:r>
            <a:r>
              <a:rPr lang="tr-TR" sz="2200" spc="-1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Aşı </a:t>
            </a:r>
            <a:r>
              <a:rPr lang="tr-TR" sz="2200" spc="-1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Programı: </a:t>
            </a: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68 ülke</a:t>
            </a:r>
            <a:r>
              <a:rPr lang="tr-TR" sz="2200" spc="-1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kız, 19</a:t>
            </a:r>
            <a:r>
              <a:rPr lang="tr-TR" sz="2200" spc="-1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2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ülke</a:t>
            </a:r>
            <a:r>
              <a:rPr lang="tr-TR" sz="2200" spc="-5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200" spc="-1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kız-erkek,</a:t>
            </a:r>
            <a:endParaRPr lang="tr-TR" sz="2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98461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34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95400"/>
            <a:ext cx="8553470" cy="47064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1080135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Aşı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içeriğinde </a:t>
            </a:r>
            <a:r>
              <a:rPr sz="2000" spc="-15" dirty="0">
                <a:latin typeface="Comic Sans MS" pitchFamily="66" charset="0"/>
                <a:cs typeface="Calibri"/>
              </a:rPr>
              <a:t>yer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alan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tiplere </a:t>
            </a:r>
            <a:r>
              <a:rPr sz="2000" dirty="0">
                <a:latin typeface="Comic Sans MS" pitchFamily="66" charset="0"/>
                <a:cs typeface="Calibri"/>
              </a:rPr>
              <a:t>bağlı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HPV </a:t>
            </a:r>
            <a:r>
              <a:rPr sz="2000" spc="-710" dirty="0">
                <a:latin typeface="Comic Sans MS" pitchFamily="66" charset="0"/>
                <a:cs typeface="Calibri"/>
              </a:rPr>
              <a:t> </a:t>
            </a:r>
            <a:r>
              <a:rPr lang="tr-TR" sz="2000" spc="-15" dirty="0" smtClean="0">
                <a:latin typeface="Comic Sans MS" pitchFamily="66" charset="0"/>
                <a:cs typeface="Calibri"/>
              </a:rPr>
              <a:t>e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nfeksiyonunda</a:t>
            </a:r>
            <a:r>
              <a:rPr lang="tr-TR"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 (%90),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10" dirty="0" smtClean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 smtClean="0">
                <a:latin typeface="Comic Sans MS" pitchFamily="66" charset="0"/>
                <a:cs typeface="Calibri"/>
              </a:rPr>
              <a:t>Anogenital</a:t>
            </a:r>
            <a:r>
              <a:rPr sz="2000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 err="1">
                <a:latin typeface="Comic Sans MS" pitchFamily="66" charset="0"/>
                <a:cs typeface="Calibri"/>
              </a:rPr>
              <a:t>siğillerde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>
                <a:latin typeface="Comic Sans MS" pitchFamily="66" charset="0"/>
                <a:cs typeface="Calibri"/>
              </a:rPr>
              <a:t> (%90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),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5" dirty="0" smtClean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 smtClean="0">
                <a:latin typeface="Comic Sans MS" pitchFamily="66" charset="0"/>
                <a:cs typeface="Calibri"/>
              </a:rPr>
              <a:t>Serviks</a:t>
            </a:r>
            <a:r>
              <a:rPr sz="2000" spc="-10" dirty="0" smtClean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düşük</a:t>
            </a:r>
            <a:r>
              <a:rPr sz="2000" spc="-15" dirty="0">
                <a:latin typeface="Comic Sans MS" pitchFamily="66" charset="0"/>
                <a:cs typeface="Calibri"/>
              </a:rPr>
              <a:t> grade </a:t>
            </a:r>
            <a:r>
              <a:rPr sz="2000" spc="-15" dirty="0" err="1">
                <a:latin typeface="Comic Sans MS" pitchFamily="66" charset="0"/>
                <a:cs typeface="Calibri"/>
              </a:rPr>
              <a:t>lezyonlarda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 (%45),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5" dirty="0" smtClean="0">
              <a:latin typeface="Comic Sans MS" pitchFamily="66" charset="0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 smtClean="0">
                <a:latin typeface="Comic Sans MS" pitchFamily="66" charset="0"/>
                <a:cs typeface="Calibri"/>
              </a:rPr>
              <a:t>Serviks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yüksek</a:t>
            </a:r>
            <a:r>
              <a:rPr sz="2000" spc="-15" dirty="0">
                <a:latin typeface="Comic Sans MS" pitchFamily="66" charset="0"/>
                <a:cs typeface="Calibri"/>
              </a:rPr>
              <a:t> grade </a:t>
            </a:r>
            <a:r>
              <a:rPr sz="2000" spc="-15" dirty="0" err="1">
                <a:latin typeface="Comic Sans MS" pitchFamily="66" charset="0"/>
                <a:cs typeface="Calibri"/>
              </a:rPr>
              <a:t>lezyonlarda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>
                <a:latin typeface="Comic Sans MS" pitchFamily="66" charset="0"/>
                <a:cs typeface="Calibri"/>
              </a:rPr>
              <a:t> 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(%85),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5" dirty="0" smtClean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 smtClean="0">
                <a:latin typeface="Comic Sans MS" pitchFamily="66" charset="0"/>
                <a:cs typeface="Calibri"/>
              </a:rPr>
              <a:t>Serviks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kanserinde </a:t>
            </a:r>
            <a:r>
              <a:rPr sz="2000" spc="-5" dirty="0">
                <a:latin typeface="Comic Sans MS" pitchFamily="66" charset="0"/>
                <a:cs typeface="Calibri"/>
              </a:rPr>
              <a:t>(diğer </a:t>
            </a:r>
            <a:r>
              <a:rPr sz="2000" spc="-10" dirty="0">
                <a:latin typeface="Comic Sans MS" pitchFamily="66" charset="0"/>
                <a:cs typeface="Calibri"/>
              </a:rPr>
              <a:t>kanserlerde)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5" dirty="0" smtClean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 smtClean="0">
                <a:latin typeface="Comic Sans MS" pitchFamily="66" charset="0"/>
                <a:cs typeface="Calibri"/>
              </a:rPr>
              <a:t>Servikse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uygulanan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>
                <a:latin typeface="Comic Sans MS" pitchFamily="66" charset="0"/>
                <a:cs typeface="Calibri"/>
              </a:rPr>
              <a:t>işlemlerde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azalma</a:t>
            </a:r>
            <a:r>
              <a:rPr lang="tr-TR"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5" dirty="0" smtClean="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 smtClean="0">
                <a:latin typeface="Comic Sans MS" pitchFamily="66" charset="0"/>
                <a:cs typeface="Calibri"/>
              </a:rPr>
              <a:t>Uzun</a:t>
            </a:r>
            <a:r>
              <a:rPr sz="2000" spc="-20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 err="1">
                <a:latin typeface="Comic Sans MS" pitchFamily="66" charset="0"/>
                <a:cs typeface="Calibri"/>
              </a:rPr>
              <a:t>süreli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etkinlik</a:t>
            </a:r>
            <a:r>
              <a:rPr lang="tr-TR" sz="2000" spc="-5" dirty="0" smtClean="0">
                <a:latin typeface="Comic Sans MS" pitchFamily="66" charset="0"/>
                <a:cs typeface="Calibri"/>
              </a:rPr>
              <a:t>,</a:t>
            </a:r>
            <a:endParaRPr sz="2000" dirty="0">
              <a:latin typeface="Comic Sans MS" pitchFamily="66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296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800" spc="-5" dirty="0">
                <a:latin typeface="Comic Sans MS" pitchFamily="66" charset="0"/>
              </a:rPr>
              <a:t>Aşılarının</a:t>
            </a:r>
            <a:r>
              <a:rPr sz="2800" dirty="0">
                <a:latin typeface="Comic Sans MS" pitchFamily="66" charset="0"/>
              </a:rPr>
              <a:t> </a:t>
            </a:r>
            <a:r>
              <a:rPr sz="2800" spc="-10" dirty="0">
                <a:latin typeface="Comic Sans MS" pitchFamily="66" charset="0"/>
              </a:rPr>
              <a:t>Etkinliği</a:t>
            </a:r>
          </a:p>
        </p:txBody>
      </p:sp>
      <p:sp>
        <p:nvSpPr>
          <p:cNvPr id="5" name="Aşağı Ok 4"/>
          <p:cNvSpPr/>
          <p:nvPr/>
        </p:nvSpPr>
        <p:spPr>
          <a:xfrm>
            <a:off x="7493758" y="2362200"/>
            <a:ext cx="4572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3279443" y="5759568"/>
            <a:ext cx="2971800" cy="412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494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1071896"/>
            <a:ext cx="7518400" cy="3585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z="2400" b="1" dirty="0">
                <a:latin typeface="Comic Sans MS" pitchFamily="66" charset="0"/>
                <a:cs typeface="Calibri"/>
              </a:rPr>
              <a:t>9–14</a:t>
            </a:r>
            <a:r>
              <a:rPr sz="2400" b="1" spc="-40" dirty="0">
                <a:latin typeface="Comic Sans MS" pitchFamily="66" charset="0"/>
                <a:cs typeface="Calibri"/>
              </a:rPr>
              <a:t> </a:t>
            </a:r>
            <a:r>
              <a:rPr sz="2400" b="1" spc="-15" dirty="0">
                <a:latin typeface="Comic Sans MS" pitchFamily="66" charset="0"/>
                <a:cs typeface="Calibri"/>
              </a:rPr>
              <a:t>yaş</a:t>
            </a:r>
            <a:endParaRPr sz="2400" dirty="0">
              <a:latin typeface="Comic Sans MS" pitchFamily="66" charset="0"/>
              <a:cs typeface="Calibri"/>
            </a:endParaRPr>
          </a:p>
          <a:p>
            <a:pPr marL="469900" lvl="1">
              <a:lnSpc>
                <a:spcPts val="3445"/>
              </a:lnSpc>
              <a:spcBef>
                <a:spcPts val="20"/>
              </a:spcBef>
              <a:buFont typeface="Wingdings" pitchFamily="2" charset="2"/>
              <a:buChar char="Ø"/>
            </a:pPr>
            <a:r>
              <a:rPr sz="2000" dirty="0">
                <a:latin typeface="Comic Sans MS" pitchFamily="66" charset="0"/>
                <a:cs typeface="Calibri"/>
              </a:rPr>
              <a:t>6-12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30" dirty="0">
                <a:latin typeface="Comic Sans MS" pitchFamily="66" charset="0"/>
                <a:cs typeface="Calibri"/>
              </a:rPr>
              <a:t>ay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25" dirty="0">
                <a:latin typeface="Comic Sans MS" pitchFamily="66" charset="0"/>
                <a:cs typeface="Calibri"/>
              </a:rPr>
              <a:t>ara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ile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iki</a:t>
            </a:r>
            <a:r>
              <a:rPr sz="2000" spc="-15" dirty="0">
                <a:latin typeface="Comic Sans MS" pitchFamily="66" charset="0"/>
                <a:cs typeface="Calibri"/>
              </a:rPr>
              <a:t> doz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40" dirty="0">
                <a:latin typeface="Comic Sans MS" pitchFamily="66" charset="0"/>
                <a:cs typeface="Calibri"/>
              </a:rPr>
              <a:t>önerilir.</a:t>
            </a:r>
            <a:endParaRPr sz="2000" dirty="0">
              <a:latin typeface="Comic Sans MS" pitchFamily="66" charset="0"/>
              <a:cs typeface="Calibri"/>
            </a:endParaRPr>
          </a:p>
          <a:p>
            <a:pPr marL="469900" lvl="1">
              <a:lnSpc>
                <a:spcPts val="3445"/>
              </a:lnSpc>
              <a:buFont typeface="Wingdings" pitchFamily="2" charset="2"/>
              <a:buChar char="Ø"/>
            </a:pPr>
            <a:r>
              <a:rPr sz="2000" spc="-10" dirty="0">
                <a:latin typeface="Comic Sans MS" pitchFamily="66" charset="0"/>
                <a:cs typeface="Calibri"/>
              </a:rPr>
              <a:t>İki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doz</a:t>
            </a:r>
            <a:r>
              <a:rPr sz="2000" spc="-10" dirty="0">
                <a:latin typeface="Comic Sans MS" pitchFamily="66" charset="0"/>
                <a:cs typeface="Calibri"/>
              </a:rPr>
              <a:t> arasında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minimum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süre</a:t>
            </a:r>
            <a:r>
              <a:rPr sz="2000" spc="-2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5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30" dirty="0">
                <a:latin typeface="Comic Sans MS" pitchFamily="66" charset="0"/>
                <a:cs typeface="Calibri"/>
              </a:rPr>
              <a:t>ay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35" dirty="0">
                <a:latin typeface="Comic Sans MS" pitchFamily="66" charset="0"/>
                <a:cs typeface="Calibri"/>
              </a:rPr>
              <a:t>olmalıdır.</a:t>
            </a:r>
            <a:endParaRPr sz="2000" dirty="0">
              <a:latin typeface="Comic Sans MS" pitchFamily="66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 pitchFamily="2" charset="2"/>
              <a:buChar char="Ø"/>
            </a:pPr>
            <a:endParaRPr sz="2000" dirty="0">
              <a:latin typeface="Comic Sans MS" pitchFamily="66" charset="0"/>
              <a:cs typeface="Calibri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2400" b="1" dirty="0">
                <a:latin typeface="Comic Sans MS" pitchFamily="66" charset="0"/>
                <a:cs typeface="Calibri"/>
              </a:rPr>
              <a:t>15</a:t>
            </a:r>
            <a:r>
              <a:rPr sz="2400" b="1" spc="-25" dirty="0">
                <a:latin typeface="Comic Sans MS" pitchFamily="66" charset="0"/>
                <a:cs typeface="Calibri"/>
              </a:rPr>
              <a:t> </a:t>
            </a:r>
            <a:r>
              <a:rPr sz="2400" b="1" spc="-15" dirty="0">
                <a:latin typeface="Comic Sans MS" pitchFamily="66" charset="0"/>
                <a:cs typeface="Calibri"/>
              </a:rPr>
              <a:t>yaş</a:t>
            </a:r>
            <a:r>
              <a:rPr sz="2400" b="1" spc="-20" dirty="0">
                <a:latin typeface="Comic Sans MS" pitchFamily="66" charset="0"/>
                <a:cs typeface="Calibri"/>
              </a:rPr>
              <a:t> </a:t>
            </a:r>
            <a:r>
              <a:rPr sz="2400" b="1" spc="-15" dirty="0">
                <a:latin typeface="Comic Sans MS" pitchFamily="66" charset="0"/>
                <a:cs typeface="Calibri"/>
              </a:rPr>
              <a:t>ve</a:t>
            </a:r>
            <a:r>
              <a:rPr sz="2400" b="1" spc="-25" dirty="0">
                <a:latin typeface="Comic Sans MS" pitchFamily="66" charset="0"/>
                <a:cs typeface="Calibri"/>
              </a:rPr>
              <a:t> </a:t>
            </a:r>
            <a:r>
              <a:rPr sz="2400" b="1" spc="-15" dirty="0">
                <a:latin typeface="Comic Sans MS" pitchFamily="66" charset="0"/>
                <a:cs typeface="Calibri"/>
              </a:rPr>
              <a:t>üstü</a:t>
            </a:r>
            <a:endParaRPr sz="2400" dirty="0">
              <a:latin typeface="Comic Sans MS" pitchFamily="66" charset="0"/>
              <a:cs typeface="Calibri"/>
            </a:endParaRPr>
          </a:p>
          <a:p>
            <a:pPr marL="469900" marR="305435" lvl="1">
              <a:lnSpc>
                <a:spcPts val="35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z="2000" dirty="0" smtClean="0">
                <a:latin typeface="Comic Sans MS" pitchFamily="66" charset="0"/>
                <a:cs typeface="Calibri"/>
              </a:rPr>
              <a:t>0., 1-2. </a:t>
            </a:r>
            <a:r>
              <a:rPr sz="2000" spc="-30" dirty="0" smtClean="0">
                <a:latin typeface="Comic Sans MS" pitchFamily="66" charset="0"/>
                <a:cs typeface="Calibri"/>
              </a:rPr>
              <a:t>ay 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ve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dirty="0" smtClean="0">
                <a:latin typeface="Comic Sans MS" pitchFamily="66" charset="0"/>
                <a:cs typeface="Calibri"/>
              </a:rPr>
              <a:t>6. </a:t>
            </a:r>
            <a:r>
              <a:rPr sz="2000" spc="-25" dirty="0" err="1" smtClean="0">
                <a:latin typeface="Comic Sans MS" pitchFamily="66" charset="0"/>
                <a:cs typeface="Calibri"/>
              </a:rPr>
              <a:t>ayda</a:t>
            </a:r>
            <a:r>
              <a:rPr sz="2000" spc="-25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olmak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25" dirty="0" err="1" smtClean="0">
                <a:latin typeface="Comic Sans MS" pitchFamily="66" charset="0"/>
                <a:cs typeface="Calibri"/>
              </a:rPr>
              <a:t>üzere</a:t>
            </a:r>
            <a:r>
              <a:rPr sz="2000" spc="-25" dirty="0" smtClean="0"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latin typeface="Comic Sans MS" pitchFamily="66" charset="0"/>
                <a:cs typeface="Calibri"/>
              </a:rPr>
              <a:t>üç</a:t>
            </a:r>
            <a:r>
              <a:rPr sz="2000" dirty="0" smtClean="0">
                <a:latin typeface="Comic Sans MS" pitchFamily="66" charset="0"/>
                <a:cs typeface="Calibri"/>
              </a:rPr>
              <a:t> 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doz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35" dirty="0" err="1" smtClean="0">
                <a:latin typeface="Comic Sans MS" pitchFamily="66" charset="0"/>
                <a:cs typeface="Calibri"/>
              </a:rPr>
              <a:t>önerilir</a:t>
            </a:r>
            <a:r>
              <a:rPr sz="2000" spc="-35" dirty="0" smtClean="0">
                <a:latin typeface="Comic Sans MS" pitchFamily="66" charset="0"/>
                <a:cs typeface="Calibri"/>
              </a:rPr>
              <a:t>. </a:t>
            </a:r>
            <a:r>
              <a:rPr sz="2000" spc="-645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Birinci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ve</a:t>
            </a:r>
            <a:r>
              <a:rPr sz="2000" spc="-20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ikinci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15" dirty="0" err="1" smtClean="0">
                <a:latin typeface="Comic Sans MS" pitchFamily="66" charset="0"/>
                <a:cs typeface="Calibri"/>
              </a:rPr>
              <a:t>doz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arasında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 smtClean="0">
                <a:latin typeface="Comic Sans MS" pitchFamily="66" charset="0"/>
                <a:cs typeface="Calibri"/>
              </a:rPr>
              <a:t>en</a:t>
            </a:r>
            <a:r>
              <a:rPr sz="2000" spc="-10" dirty="0" smtClean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az</a:t>
            </a:r>
            <a:r>
              <a:rPr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dirty="0" smtClean="0">
                <a:latin typeface="Comic Sans MS" pitchFamily="66" charset="0"/>
                <a:cs typeface="Calibri"/>
              </a:rPr>
              <a:t>4</a:t>
            </a:r>
            <a:r>
              <a:rPr sz="2000" spc="-10" dirty="0" smtClean="0">
                <a:latin typeface="Comic Sans MS" pitchFamily="66" charset="0"/>
                <a:cs typeface="Calibri"/>
              </a:rPr>
              <a:t> </a:t>
            </a:r>
            <a:r>
              <a:rPr sz="2000" spc="-10" dirty="0" err="1" smtClean="0">
                <a:latin typeface="Comic Sans MS" pitchFamily="66" charset="0"/>
                <a:cs typeface="Calibri"/>
              </a:rPr>
              <a:t>hafta</a:t>
            </a:r>
            <a:r>
              <a:rPr sz="2000" spc="-10" dirty="0" smtClean="0">
                <a:latin typeface="Comic Sans MS" pitchFamily="66" charset="0"/>
                <a:cs typeface="Calibri"/>
              </a:rPr>
              <a:t>,</a:t>
            </a:r>
            <a:endParaRPr sz="2000" dirty="0" smtClean="0">
              <a:latin typeface="Comic Sans MS" pitchFamily="66" charset="0"/>
              <a:cs typeface="Calibri"/>
            </a:endParaRPr>
          </a:p>
          <a:p>
            <a:pPr marL="469900" lvl="1">
              <a:lnSpc>
                <a:spcPts val="3290"/>
              </a:lnSpc>
              <a:buFont typeface="Wingdings" pitchFamily="2" charset="2"/>
              <a:buChar char="Ø"/>
            </a:pPr>
            <a:r>
              <a:rPr sz="2000" spc="-5" dirty="0" err="1" smtClean="0">
                <a:latin typeface="Comic Sans MS" pitchFamily="66" charset="0"/>
                <a:cs typeface="Calibri"/>
              </a:rPr>
              <a:t>ikinci</a:t>
            </a:r>
            <a:r>
              <a:rPr sz="2000" spc="-15" dirty="0" smtClean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ve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üçüncü</a:t>
            </a:r>
            <a:r>
              <a:rPr sz="2000" spc="-15" dirty="0">
                <a:latin typeface="Comic Sans MS" pitchFamily="66" charset="0"/>
                <a:cs typeface="Calibri"/>
              </a:rPr>
              <a:t> doz</a:t>
            </a:r>
            <a:r>
              <a:rPr sz="2000" spc="-10" dirty="0">
                <a:latin typeface="Comic Sans MS" pitchFamily="66" charset="0"/>
                <a:cs typeface="Calibri"/>
              </a:rPr>
              <a:t> arasında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en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az </a:t>
            </a:r>
            <a:r>
              <a:rPr sz="2000" dirty="0">
                <a:latin typeface="Comic Sans MS" pitchFamily="66" charset="0"/>
                <a:cs typeface="Calibri"/>
              </a:rPr>
              <a:t>12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hafta</a:t>
            </a:r>
            <a:endParaRPr sz="2000" dirty="0">
              <a:latin typeface="Comic Sans MS" pitchFamily="66" charset="0"/>
              <a:cs typeface="Calibri"/>
            </a:endParaRPr>
          </a:p>
          <a:p>
            <a:pPr marL="469900" lvl="1">
              <a:spcBef>
                <a:spcPts val="25"/>
              </a:spcBef>
              <a:buFont typeface="Wingdings" pitchFamily="2" charset="2"/>
              <a:buChar char="Ø"/>
            </a:pPr>
            <a:r>
              <a:rPr sz="2000" spc="-5" dirty="0">
                <a:latin typeface="Comic Sans MS" pitchFamily="66" charset="0"/>
                <a:cs typeface="Calibri"/>
              </a:rPr>
              <a:t>birinci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ve</a:t>
            </a:r>
            <a:r>
              <a:rPr sz="2000" spc="-2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üçüncü</a:t>
            </a:r>
            <a:r>
              <a:rPr sz="2000" spc="-15" dirty="0">
                <a:latin typeface="Comic Sans MS" pitchFamily="66" charset="0"/>
                <a:cs typeface="Calibri"/>
              </a:rPr>
              <a:t> doz</a:t>
            </a:r>
            <a:r>
              <a:rPr sz="2000" spc="-10" dirty="0">
                <a:latin typeface="Comic Sans MS" pitchFamily="66" charset="0"/>
                <a:cs typeface="Calibri"/>
              </a:rPr>
              <a:t> arasında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en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az </a:t>
            </a:r>
            <a:r>
              <a:rPr sz="2000" dirty="0">
                <a:latin typeface="Comic Sans MS" pitchFamily="66" charset="0"/>
                <a:cs typeface="Calibri"/>
              </a:rPr>
              <a:t>5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30" dirty="0">
                <a:latin typeface="Comic Sans MS" pitchFamily="66" charset="0"/>
                <a:cs typeface="Calibri"/>
              </a:rPr>
              <a:t>ay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35" dirty="0">
                <a:latin typeface="Comic Sans MS" pitchFamily="66" charset="0"/>
                <a:cs typeface="Calibri"/>
              </a:rPr>
              <a:t>olmalıdır.</a:t>
            </a:r>
          </a:p>
        </p:txBody>
      </p:sp>
      <p:sp>
        <p:nvSpPr>
          <p:cNvPr id="3" name="object 3"/>
          <p:cNvSpPr/>
          <p:nvPr/>
        </p:nvSpPr>
        <p:spPr>
          <a:xfrm>
            <a:off x="467544" y="116636"/>
            <a:ext cx="8229600" cy="72156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593" y="0"/>
                </a:moveTo>
                <a:lnTo>
                  <a:pt x="0" y="0"/>
                </a:lnTo>
                <a:lnTo>
                  <a:pt x="0" y="1143000"/>
                </a:lnTo>
                <a:lnTo>
                  <a:pt x="8229593" y="1143000"/>
                </a:lnTo>
                <a:lnTo>
                  <a:pt x="822959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latin typeface="Comic Sans MS" pitchFamily="66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9876" y="303277"/>
            <a:ext cx="54457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omic Sans MS" pitchFamily="66" charset="0"/>
              </a:rPr>
              <a:t>Uygulama</a:t>
            </a:r>
            <a:r>
              <a:rPr sz="3000" spc="-65" dirty="0">
                <a:latin typeface="Comic Sans MS" pitchFamily="66" charset="0"/>
              </a:rPr>
              <a:t> </a:t>
            </a:r>
            <a:r>
              <a:rPr sz="3000" spc="-5" dirty="0">
                <a:latin typeface="Comic Sans MS" pitchFamily="66" charset="0"/>
              </a:rPr>
              <a:t>Önerileri-Doz</a:t>
            </a:r>
          </a:p>
        </p:txBody>
      </p:sp>
      <p:pic>
        <p:nvPicPr>
          <p:cNvPr id="1026" name="Picture 2" descr="HPV aşısı mücadelesinde sevindiren haber: Bir dava daha kazanıld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08717"/>
            <a:ext cx="3352800" cy="1985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49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1371600"/>
            <a:ext cx="8569960" cy="226536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spc="-20" dirty="0" smtClean="0">
              <a:latin typeface="Comic Sans MS" pitchFamily="66" charset="0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 err="1" smtClean="0">
                <a:latin typeface="Comic Sans MS" pitchFamily="66" charset="0"/>
                <a:cs typeface="Calibri"/>
              </a:rPr>
              <a:t>Erkeklerde</a:t>
            </a:r>
            <a:r>
              <a:rPr sz="2000" spc="-10" dirty="0" smtClean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21, </a:t>
            </a:r>
            <a:r>
              <a:rPr sz="2000" spc="-10" dirty="0">
                <a:latin typeface="Comic Sans MS" pitchFamily="66" charset="0"/>
                <a:cs typeface="Calibri"/>
              </a:rPr>
              <a:t>kadınlarda</a:t>
            </a:r>
            <a:r>
              <a:rPr sz="2000" dirty="0">
                <a:latin typeface="Comic Sans MS" pitchFamily="66" charset="0"/>
                <a:cs typeface="Calibri"/>
              </a:rPr>
              <a:t> 26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20" dirty="0">
                <a:latin typeface="Comic Sans MS" pitchFamily="66" charset="0"/>
                <a:cs typeface="Calibri"/>
              </a:rPr>
              <a:t>yaş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olarak 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belirlenen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sınırlar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kadın</a:t>
            </a:r>
            <a:r>
              <a:rPr sz="2000" spc="1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ve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20" dirty="0">
                <a:latin typeface="Comic Sans MS" pitchFamily="66" charset="0"/>
                <a:cs typeface="Calibri"/>
              </a:rPr>
              <a:t>erkekler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için</a:t>
            </a:r>
            <a:r>
              <a:rPr sz="2000" spc="10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45</a:t>
            </a:r>
            <a:r>
              <a:rPr sz="2000" spc="10" dirty="0">
                <a:latin typeface="Comic Sans MS" pitchFamily="66" charset="0"/>
                <a:cs typeface="Calibri"/>
              </a:rPr>
              <a:t> </a:t>
            </a:r>
            <a:r>
              <a:rPr sz="2000" spc="-20" dirty="0">
                <a:latin typeface="Comic Sans MS" pitchFamily="66" charset="0"/>
                <a:cs typeface="Calibri"/>
              </a:rPr>
              <a:t>yaş </a:t>
            </a:r>
            <a:r>
              <a:rPr sz="2000" spc="-705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olarak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25" dirty="0">
                <a:latin typeface="Comic Sans MS" pitchFamily="66" charset="0"/>
                <a:cs typeface="Calibri"/>
              </a:rPr>
              <a:t>değiştirilmiştir.</a:t>
            </a:r>
            <a:endParaRPr sz="2000" dirty="0">
              <a:latin typeface="Comic Sans MS" pitchFamily="66" charset="0"/>
              <a:cs typeface="Calibri"/>
            </a:endParaRPr>
          </a:p>
          <a:p>
            <a:pPr marL="355600" marR="133350" indent="-342900">
              <a:lnSpc>
                <a:spcPct val="100299"/>
              </a:lnSpc>
              <a:spcBef>
                <a:spcPts val="7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000" dirty="0" smtClean="0">
              <a:latin typeface="Comic Sans MS" pitchFamily="66" charset="0"/>
              <a:cs typeface="Calibri"/>
            </a:endParaRPr>
          </a:p>
          <a:p>
            <a:pPr marL="355600" marR="133350" indent="-342900">
              <a:lnSpc>
                <a:spcPct val="100299"/>
              </a:lnSpc>
              <a:spcBef>
                <a:spcPts val="75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 err="1" smtClean="0">
                <a:latin typeface="Comic Sans MS" pitchFamily="66" charset="0"/>
                <a:cs typeface="Calibri"/>
              </a:rPr>
              <a:t>İmmün</a:t>
            </a:r>
            <a:r>
              <a:rPr sz="2000" dirty="0" smtClean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sistemi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baskılanma (HIV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dahil): 9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yaş </a:t>
            </a:r>
            <a:r>
              <a:rPr sz="2000" spc="-10" dirty="0">
                <a:latin typeface="Comic Sans MS" pitchFamily="66" charset="0"/>
                <a:cs typeface="Calibri"/>
              </a:rPr>
              <a:t> sonrası</a:t>
            </a:r>
            <a:r>
              <a:rPr sz="2000" spc="-5" dirty="0">
                <a:latin typeface="Comic Sans MS" pitchFamily="66" charset="0"/>
                <a:cs typeface="Calibri"/>
              </a:rPr>
              <a:t> 0, 1-2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ve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6.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aylarda</a:t>
            </a:r>
            <a:r>
              <a:rPr sz="2000" dirty="0">
                <a:latin typeface="Comic Sans MS" pitchFamily="66" charset="0"/>
                <a:cs typeface="Calibri"/>
              </a:rPr>
              <a:t> olmak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30" dirty="0">
                <a:latin typeface="Comic Sans MS" pitchFamily="66" charset="0"/>
                <a:cs typeface="Calibri"/>
              </a:rPr>
              <a:t>üzere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3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doz </a:t>
            </a:r>
            <a:r>
              <a:rPr sz="2000" spc="-710" dirty="0">
                <a:latin typeface="Comic Sans MS" pitchFamily="66" charset="0"/>
                <a:cs typeface="Calibri"/>
              </a:rPr>
              <a:t> </a:t>
            </a:r>
            <a:r>
              <a:rPr sz="2000" spc="-5" dirty="0" err="1">
                <a:latin typeface="Comic Sans MS" pitchFamily="66" charset="0"/>
                <a:cs typeface="Calibri"/>
              </a:rPr>
              <a:t>aşı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5" dirty="0" err="1" smtClean="0">
                <a:latin typeface="Comic Sans MS" pitchFamily="66" charset="0"/>
                <a:cs typeface="Calibri"/>
              </a:rPr>
              <a:t>önerilir</a:t>
            </a:r>
            <a:r>
              <a:rPr lang="tr-TR" sz="2000" spc="-5" dirty="0" smtClean="0">
                <a:latin typeface="Comic Sans MS" pitchFamily="66" charset="0"/>
                <a:cs typeface="Calibri"/>
              </a:rPr>
              <a:t>.</a:t>
            </a:r>
            <a:endParaRPr sz="2000" dirty="0">
              <a:latin typeface="Comic Sans MS" pitchFamily="66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04800"/>
            <a:ext cx="8229600" cy="64536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593" y="0"/>
                </a:moveTo>
                <a:lnTo>
                  <a:pt x="0" y="0"/>
                </a:lnTo>
                <a:lnTo>
                  <a:pt x="0" y="1143000"/>
                </a:lnTo>
                <a:lnTo>
                  <a:pt x="8229593" y="1143000"/>
                </a:lnTo>
                <a:lnTo>
                  <a:pt x="822959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8261" y="303277"/>
            <a:ext cx="52876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omic Sans MS" pitchFamily="66" charset="0"/>
              </a:rPr>
              <a:t>Uygulama</a:t>
            </a:r>
            <a:r>
              <a:rPr sz="3000" spc="-60" dirty="0">
                <a:latin typeface="Comic Sans MS" pitchFamily="66" charset="0"/>
              </a:rPr>
              <a:t> </a:t>
            </a:r>
            <a:r>
              <a:rPr sz="3000" spc="-40" dirty="0">
                <a:latin typeface="Comic Sans MS" pitchFamily="66" charset="0"/>
              </a:rPr>
              <a:t>Önerileri-Yaş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4419600"/>
            <a:ext cx="8210550" cy="24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50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1605206"/>
            <a:ext cx="7998461" cy="395739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27432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latin typeface="Comic Sans MS" pitchFamily="66" charset="0"/>
                <a:cs typeface="Calibri"/>
              </a:rPr>
              <a:t>2v</a:t>
            </a:r>
            <a:r>
              <a:rPr lang="tr-TR" sz="2400" spc="-5" dirty="0">
                <a:latin typeface="Comic Sans MS" pitchFamily="66" charset="0"/>
                <a:cs typeface="Calibri"/>
              </a:rPr>
              <a:t>HPV</a:t>
            </a:r>
            <a:r>
              <a:rPr sz="2400" spc="-5" dirty="0" smtClean="0">
                <a:latin typeface="Comic Sans MS" pitchFamily="66" charset="0"/>
                <a:cs typeface="Calibri"/>
              </a:rPr>
              <a:t> </a:t>
            </a:r>
            <a:r>
              <a:rPr sz="2400" spc="-30" dirty="0" err="1">
                <a:latin typeface="Comic Sans MS" pitchFamily="66" charset="0"/>
                <a:cs typeface="Calibri"/>
              </a:rPr>
              <a:t>veya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 smtClean="0">
                <a:latin typeface="Comic Sans MS" pitchFamily="66" charset="0"/>
                <a:cs typeface="Calibri"/>
              </a:rPr>
              <a:t>4vHPV </a:t>
            </a:r>
            <a:r>
              <a:rPr sz="2400" spc="-5" dirty="0">
                <a:latin typeface="Comic Sans MS" pitchFamily="66" charset="0"/>
                <a:cs typeface="Calibri"/>
              </a:rPr>
              <a:t>aşısı </a:t>
            </a:r>
            <a:r>
              <a:rPr sz="2400" dirty="0">
                <a:latin typeface="Comic Sans MS" pitchFamily="66" charset="0"/>
                <a:cs typeface="Calibri"/>
              </a:rPr>
              <a:t>ile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başlanan </a:t>
            </a:r>
            <a:r>
              <a:rPr sz="2400" spc="-5" dirty="0">
                <a:latin typeface="Comic Sans MS" pitchFamily="66" charset="0"/>
                <a:cs typeface="Calibri"/>
              </a:rPr>
              <a:t>aşı </a:t>
            </a:r>
            <a:r>
              <a:rPr sz="2400" dirty="0">
                <a:latin typeface="Comic Sans MS" pitchFamily="66" charset="0"/>
                <a:cs typeface="Calibri"/>
              </a:rPr>
              <a:t>şemasına </a:t>
            </a:r>
            <a:r>
              <a:rPr sz="2400" spc="-71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9vHPV aşısı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ile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15" dirty="0">
                <a:latin typeface="Comic Sans MS" pitchFamily="66" charset="0"/>
                <a:cs typeface="Calibri"/>
              </a:rPr>
              <a:t>devam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35" dirty="0">
                <a:latin typeface="Comic Sans MS" pitchFamily="66" charset="0"/>
                <a:cs typeface="Calibri"/>
              </a:rPr>
              <a:t>edilebilir.</a:t>
            </a:r>
            <a:endParaRPr sz="2400" dirty="0">
              <a:latin typeface="Comic Sans MS" pitchFamily="66" charset="0"/>
              <a:cs typeface="Calibri"/>
            </a:endParaRPr>
          </a:p>
          <a:p>
            <a:pPr marL="355600" marR="508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400" spc="-5" dirty="0" smtClean="0">
              <a:latin typeface="Comic Sans MS" pitchFamily="66" charset="0"/>
              <a:cs typeface="Calibri"/>
            </a:endParaRPr>
          </a:p>
          <a:p>
            <a:pPr marL="355600" marR="508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 smtClean="0">
                <a:latin typeface="Comic Sans MS" pitchFamily="66" charset="0"/>
                <a:cs typeface="Calibri"/>
              </a:rPr>
              <a:t>9vHPV </a:t>
            </a:r>
            <a:r>
              <a:rPr sz="2400" spc="-5" dirty="0">
                <a:latin typeface="Comic Sans MS" pitchFamily="66" charset="0"/>
                <a:cs typeface="Calibri"/>
              </a:rPr>
              <a:t>aşısı</a:t>
            </a:r>
            <a:r>
              <a:rPr sz="2400" dirty="0">
                <a:latin typeface="Comic Sans MS" pitchFamily="66" charset="0"/>
                <a:cs typeface="Calibri"/>
              </a:rPr>
              <a:t> ile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başlanmış </a:t>
            </a:r>
            <a:r>
              <a:rPr sz="2400" spc="-15" dirty="0">
                <a:latin typeface="Comic Sans MS" pitchFamily="66" charset="0"/>
                <a:cs typeface="Calibri"/>
              </a:rPr>
              <a:t>aşılamaya,</a:t>
            </a:r>
            <a:r>
              <a:rPr sz="2400" dirty="0">
                <a:latin typeface="Comic Sans MS" pitchFamily="66" charset="0"/>
                <a:cs typeface="Calibri"/>
              </a:rPr>
              <a:t> bu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aşı 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10" dirty="0">
                <a:latin typeface="Comic Sans MS" pitchFamily="66" charset="0"/>
                <a:cs typeface="Calibri"/>
              </a:rPr>
              <a:t>temin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10" dirty="0">
                <a:latin typeface="Comic Sans MS" pitchFamily="66" charset="0"/>
                <a:cs typeface="Calibri"/>
              </a:rPr>
              <a:t>edilemezse,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15" dirty="0">
                <a:latin typeface="Comic Sans MS" pitchFamily="66" charset="0"/>
                <a:cs typeface="Calibri"/>
              </a:rPr>
              <a:t>sonraki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10" dirty="0" err="1">
                <a:latin typeface="Comic Sans MS" pitchFamily="66" charset="0"/>
                <a:cs typeface="Calibri"/>
              </a:rPr>
              <a:t>dozlarda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latin typeface="Comic Sans MS" pitchFamily="66" charset="0"/>
                <a:cs typeface="Calibri"/>
              </a:rPr>
              <a:t>diğer</a:t>
            </a:r>
            <a:r>
              <a:rPr sz="2400" spc="-15" dirty="0" smtClean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aşılar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ile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10" dirty="0" err="1">
                <a:latin typeface="Comic Sans MS" pitchFamily="66" charset="0"/>
                <a:cs typeface="Calibri"/>
              </a:rPr>
              <a:t>dozlar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latin typeface="Comic Sans MS" pitchFamily="66" charset="0"/>
                <a:cs typeface="Calibri"/>
              </a:rPr>
              <a:t>tamamlanır</a:t>
            </a:r>
            <a:r>
              <a:rPr lang="tr-TR" sz="2400" spc="-5" dirty="0" smtClean="0">
                <a:latin typeface="Comic Sans MS" pitchFamily="66" charset="0"/>
                <a:cs typeface="Calibri"/>
              </a:rPr>
              <a:t>,</a:t>
            </a:r>
            <a:endParaRPr sz="2400" dirty="0">
              <a:latin typeface="Comic Sans MS" pitchFamily="66" charset="0"/>
              <a:cs typeface="Calibri"/>
            </a:endParaRPr>
          </a:p>
          <a:p>
            <a:pPr marL="355600" marR="27813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tr-TR" sz="2400" dirty="0" smtClean="0">
              <a:latin typeface="Comic Sans MS" pitchFamily="66" charset="0"/>
              <a:cs typeface="Calibri"/>
            </a:endParaRPr>
          </a:p>
          <a:p>
            <a:pPr marL="355600" marR="278130" indent="-342900">
              <a:lnSpc>
                <a:spcPct val="100299"/>
              </a:lnSpc>
              <a:spcBef>
                <a:spcPts val="7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 err="1" smtClean="0">
                <a:latin typeface="Comic Sans MS" pitchFamily="66" charset="0"/>
                <a:cs typeface="Calibri"/>
              </a:rPr>
              <a:t>Daha</a:t>
            </a:r>
            <a:r>
              <a:rPr sz="2400" spc="-5" dirty="0" smtClean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önceden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diğer aşılarla</a:t>
            </a:r>
            <a:r>
              <a:rPr sz="2400" spc="2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aşılaması 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tamamlanan </a:t>
            </a:r>
            <a:r>
              <a:rPr sz="2400" spc="-10" dirty="0">
                <a:latin typeface="Comic Sans MS" pitchFamily="66" charset="0"/>
                <a:cs typeface="Calibri"/>
              </a:rPr>
              <a:t>kişilere </a:t>
            </a:r>
            <a:r>
              <a:rPr sz="2400" spc="-5" dirty="0">
                <a:latin typeface="Comic Sans MS" pitchFamily="66" charset="0"/>
                <a:cs typeface="Calibri"/>
              </a:rPr>
              <a:t>ek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9vHPV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aşısı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yapılması </a:t>
            </a:r>
            <a:r>
              <a:rPr sz="2400" spc="-7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ile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ilgili bir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öneri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5" dirty="0">
                <a:latin typeface="Comic Sans MS" pitchFamily="66" charset="0"/>
                <a:cs typeface="Calibri"/>
              </a:rPr>
              <a:t>yoktur.</a:t>
            </a:r>
            <a:endParaRPr sz="2400" dirty="0">
              <a:latin typeface="Comic Sans MS" pitchFamily="66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6043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3000" spc="-10" dirty="0">
                <a:latin typeface="Comic Sans MS" pitchFamily="66" charset="0"/>
              </a:rPr>
              <a:t>Uygulama</a:t>
            </a:r>
            <a:r>
              <a:rPr sz="3000" spc="-15" dirty="0">
                <a:latin typeface="Comic Sans MS" pitchFamily="66" charset="0"/>
              </a:rPr>
              <a:t> </a:t>
            </a:r>
            <a:r>
              <a:rPr sz="3000" spc="-5" dirty="0">
                <a:latin typeface="Comic Sans MS" pitchFamily="66" charset="0"/>
              </a:rPr>
              <a:t>Önerileri</a:t>
            </a:r>
          </a:p>
        </p:txBody>
      </p:sp>
    </p:spTree>
    <p:extLst>
      <p:ext uri="{BB962C8B-B14F-4D97-AF65-F5344CB8AC3E}">
        <p14:creationId xmlns="" xmlns:p14="http://schemas.microsoft.com/office/powerpoint/2010/main" val="3227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1" y="332651"/>
            <a:ext cx="8229600" cy="65979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215" rIns="0" bIns="0" rtlCol="0">
            <a:spAutoFit/>
          </a:bodyPr>
          <a:lstStyle/>
          <a:p>
            <a:pPr marL="811530" algn="ctr">
              <a:lnSpc>
                <a:spcPct val="100000"/>
              </a:lnSpc>
              <a:spcBef>
                <a:spcPts val="1545"/>
              </a:spcBef>
            </a:pPr>
            <a:r>
              <a:rPr sz="3000" spc="-15" dirty="0">
                <a:latin typeface="Comic Sans MS" pitchFamily="66" charset="0"/>
              </a:rPr>
              <a:t>HPV</a:t>
            </a:r>
            <a:r>
              <a:rPr sz="3000" dirty="0">
                <a:latin typeface="Comic Sans MS" pitchFamily="66" charset="0"/>
              </a:rPr>
              <a:t> Aşısı</a:t>
            </a:r>
            <a:r>
              <a:rPr sz="3000" spc="-5" dirty="0">
                <a:latin typeface="Comic Sans MS" pitchFamily="66" charset="0"/>
              </a:rPr>
              <a:t> </a:t>
            </a:r>
            <a:r>
              <a:rPr sz="3000" spc="-25" dirty="0">
                <a:latin typeface="Comic Sans MS" pitchFamily="66" charset="0"/>
              </a:rPr>
              <a:t>Kontrendikasyonlar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8305800" cy="4532651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120014" indent="-342900">
              <a:lnSpc>
                <a:spcPts val="3290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mic Sans MS" pitchFamily="66" charset="0"/>
                <a:cs typeface="Calibri"/>
              </a:rPr>
              <a:t>Aşı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spc="-15" dirty="0">
                <a:latin typeface="Comic Sans MS" pitchFamily="66" charset="0"/>
                <a:cs typeface="Calibri"/>
              </a:rPr>
              <a:t>komponentlerinden</a:t>
            </a:r>
            <a:r>
              <a:rPr sz="2400" spc="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birine</a:t>
            </a:r>
            <a:r>
              <a:rPr sz="2400" spc="-15" dirty="0">
                <a:latin typeface="Comic Sans MS" pitchFamily="66" charset="0"/>
                <a:cs typeface="Calibri"/>
              </a:rPr>
              <a:t> </a:t>
            </a:r>
            <a:r>
              <a:rPr sz="2400" spc="-25" dirty="0">
                <a:latin typeface="Comic Sans MS" pitchFamily="66" charset="0"/>
                <a:cs typeface="Calibri"/>
              </a:rPr>
              <a:t>karşı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ani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oluşan </a:t>
            </a:r>
            <a:r>
              <a:rPr sz="2400" dirty="0">
                <a:latin typeface="Comic Sans MS" pitchFamily="66" charset="0"/>
                <a:cs typeface="Calibri"/>
              </a:rPr>
              <a:t> </a:t>
            </a:r>
            <a:r>
              <a:rPr sz="2400" spc="-10" dirty="0">
                <a:latin typeface="Comic Sans MS" pitchFamily="66" charset="0"/>
                <a:cs typeface="Calibri"/>
              </a:rPr>
              <a:t>hipersensitivite</a:t>
            </a:r>
            <a:r>
              <a:rPr sz="2400" spc="-1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öyküsü</a:t>
            </a:r>
            <a:r>
              <a:rPr sz="2400" spc="-15" dirty="0">
                <a:latin typeface="Comic Sans MS" pitchFamily="66" charset="0"/>
                <a:cs typeface="Calibri"/>
              </a:rPr>
              <a:t> </a:t>
            </a:r>
            <a:r>
              <a:rPr sz="2400" spc="-20" dirty="0">
                <a:latin typeface="Comic Sans MS" pitchFamily="66" charset="0"/>
                <a:cs typeface="Calibri"/>
              </a:rPr>
              <a:t>varsa,</a:t>
            </a:r>
            <a:r>
              <a:rPr sz="2400" spc="-10" dirty="0">
                <a:latin typeface="Comic Sans MS" pitchFamily="66" charset="0"/>
                <a:cs typeface="Calibri"/>
              </a:rPr>
              <a:t> </a:t>
            </a:r>
            <a:r>
              <a:rPr sz="2400" dirty="0">
                <a:latin typeface="Comic Sans MS" pitchFamily="66" charset="0"/>
                <a:cs typeface="Calibri"/>
              </a:rPr>
              <a:t>aşı</a:t>
            </a:r>
            <a:r>
              <a:rPr sz="2400" spc="-5" dirty="0">
                <a:latin typeface="Comic Sans MS" pitchFamily="66" charset="0"/>
                <a:cs typeface="Calibri"/>
              </a:rPr>
              <a:t> </a:t>
            </a:r>
            <a:r>
              <a:rPr sz="2400" spc="-45" dirty="0">
                <a:latin typeface="Comic Sans MS" pitchFamily="66" charset="0"/>
                <a:cs typeface="Calibri"/>
              </a:rPr>
              <a:t>kontrendikedir.</a:t>
            </a:r>
            <a:endParaRPr sz="2400">
              <a:latin typeface="Comic Sans MS" pitchFamily="66" charset="0"/>
              <a:cs typeface="Calibri"/>
            </a:endParaRPr>
          </a:p>
          <a:p>
            <a:pPr marL="755650" marR="771525" lvl="1" indent="-285750">
              <a:lnSpc>
                <a:spcPts val="2810"/>
              </a:lnSpc>
              <a:spcBef>
                <a:spcPts val="595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4vHPV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ve </a:t>
            </a:r>
            <a:r>
              <a:rPr sz="2000" spc="-5" dirty="0">
                <a:latin typeface="Comic Sans MS" pitchFamily="66" charset="0"/>
                <a:cs typeface="Calibri"/>
              </a:rPr>
              <a:t>9vHPV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aşıları, </a:t>
            </a:r>
            <a:r>
              <a:rPr sz="2000" spc="-35" dirty="0">
                <a:latin typeface="Comic Sans MS" pitchFamily="66" charset="0"/>
                <a:cs typeface="Calibri"/>
              </a:rPr>
              <a:t>mayaya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20" dirty="0">
                <a:latin typeface="Comic Sans MS" pitchFamily="66" charset="0"/>
                <a:cs typeface="Calibri"/>
              </a:rPr>
              <a:t>karşı</a:t>
            </a:r>
            <a:r>
              <a:rPr sz="2000" spc="-5" dirty="0">
                <a:latin typeface="Comic Sans MS" pitchFamily="66" charset="0"/>
                <a:cs typeface="Calibri"/>
              </a:rPr>
              <a:t> ani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oluşan </a:t>
            </a:r>
            <a:r>
              <a:rPr sz="2000" spc="-57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hipersensitivite</a:t>
            </a:r>
            <a:r>
              <a:rPr sz="2000" spc="-15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öyküsü </a:t>
            </a:r>
            <a:r>
              <a:rPr sz="2000" spc="-20" dirty="0">
                <a:latin typeface="Comic Sans MS" pitchFamily="66" charset="0"/>
                <a:cs typeface="Calibri"/>
              </a:rPr>
              <a:t>varsa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35" dirty="0">
                <a:latin typeface="Comic Sans MS" pitchFamily="66" charset="0"/>
                <a:cs typeface="Calibri"/>
              </a:rPr>
              <a:t>kontrendikedir.</a:t>
            </a:r>
            <a:endParaRPr sz="2000">
              <a:latin typeface="Comic Sans MS" pitchFamily="66" charset="0"/>
              <a:cs typeface="Calibri"/>
            </a:endParaRPr>
          </a:p>
          <a:p>
            <a:pPr marL="755650" marR="1599565" lvl="1" indent="-285750">
              <a:lnSpc>
                <a:spcPts val="2780"/>
              </a:lnSpc>
              <a:spcBef>
                <a:spcPts val="720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2vHPV</a:t>
            </a:r>
            <a:r>
              <a:rPr sz="2000" spc="-1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aşısı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5" dirty="0">
                <a:latin typeface="Comic Sans MS" pitchFamily="66" charset="0"/>
                <a:cs typeface="Calibri"/>
              </a:rPr>
              <a:t>anafilaktik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lateks</a:t>
            </a:r>
            <a:r>
              <a:rPr sz="2000" spc="-5" dirty="0">
                <a:latin typeface="Comic Sans MS" pitchFamily="66" charset="0"/>
                <a:cs typeface="Calibri"/>
              </a:rPr>
              <a:t> alerjisi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20" dirty="0">
                <a:latin typeface="Comic Sans MS" pitchFamily="66" charset="0"/>
                <a:cs typeface="Calibri"/>
              </a:rPr>
              <a:t>varsa </a:t>
            </a:r>
            <a:r>
              <a:rPr sz="2000" spc="-575" dirty="0">
                <a:latin typeface="Comic Sans MS" pitchFamily="66" charset="0"/>
                <a:cs typeface="Calibri"/>
              </a:rPr>
              <a:t> </a:t>
            </a:r>
            <a:r>
              <a:rPr sz="2000" spc="-35" dirty="0">
                <a:latin typeface="Comic Sans MS" pitchFamily="66" charset="0"/>
                <a:cs typeface="Calibri"/>
              </a:rPr>
              <a:t>kontrendikedir.</a:t>
            </a:r>
            <a:endParaRPr sz="2000">
              <a:latin typeface="Comic Sans MS" pitchFamily="66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 pitchFamily="66" charset="0"/>
                <a:cs typeface="Calibri"/>
              </a:rPr>
              <a:t>HPV</a:t>
            </a:r>
            <a:r>
              <a:rPr sz="2400" spc="-15" dirty="0"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latin typeface="Comic Sans MS" pitchFamily="66" charset="0"/>
                <a:cs typeface="Calibri"/>
              </a:rPr>
              <a:t>aşıları </a:t>
            </a:r>
            <a:r>
              <a:rPr sz="2400" spc="-15" dirty="0">
                <a:latin typeface="Comic Sans MS" pitchFamily="66" charset="0"/>
                <a:cs typeface="Calibri"/>
              </a:rPr>
              <a:t>gebelere </a:t>
            </a:r>
            <a:r>
              <a:rPr sz="2400" spc="-25" dirty="0">
                <a:latin typeface="Comic Sans MS" pitchFamily="66" charset="0"/>
                <a:cs typeface="Calibri"/>
              </a:rPr>
              <a:t>uygulanmamalıdır.</a:t>
            </a:r>
            <a:endParaRPr sz="2400">
              <a:latin typeface="Comic Sans MS" pitchFamily="66" charset="0"/>
              <a:cs typeface="Calibri"/>
            </a:endParaRPr>
          </a:p>
          <a:p>
            <a:pPr marL="755650" marR="5080" lvl="1" indent="-285750">
              <a:lnSpc>
                <a:spcPts val="2780"/>
              </a:lnSpc>
              <a:spcBef>
                <a:spcPts val="780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10" dirty="0">
                <a:latin typeface="Comic Sans MS" pitchFamily="66" charset="0"/>
                <a:cs typeface="Calibri"/>
              </a:rPr>
              <a:t>Eğer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dirty="0">
                <a:latin typeface="Comic Sans MS" pitchFamily="66" charset="0"/>
                <a:cs typeface="Calibri"/>
              </a:rPr>
              <a:t>kişi </a:t>
            </a:r>
            <a:r>
              <a:rPr sz="2000" spc="-10" dirty="0">
                <a:latin typeface="Comic Sans MS" pitchFamily="66" charset="0"/>
                <a:cs typeface="Calibri"/>
              </a:rPr>
              <a:t>gebe </a:t>
            </a:r>
            <a:r>
              <a:rPr sz="2000" spc="-15" dirty="0">
                <a:latin typeface="Comic Sans MS" pitchFamily="66" charset="0"/>
                <a:cs typeface="Calibri"/>
              </a:rPr>
              <a:t>kalırsa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geri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kalan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dozları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gebelik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sonrası </a:t>
            </a:r>
            <a:r>
              <a:rPr sz="2000" spc="-570" dirty="0">
                <a:latin typeface="Comic Sans MS" pitchFamily="66" charset="0"/>
                <a:cs typeface="Calibri"/>
              </a:rPr>
              <a:t> </a:t>
            </a:r>
            <a:r>
              <a:rPr sz="2000" spc="-30" dirty="0">
                <a:latin typeface="Comic Sans MS" pitchFamily="66" charset="0"/>
                <a:cs typeface="Calibri"/>
              </a:rPr>
              <a:t>tamamlanır.</a:t>
            </a:r>
            <a:endParaRPr sz="2000">
              <a:latin typeface="Comic Sans MS" pitchFamily="66" charset="0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54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Aşılama öncesi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gebelik</a:t>
            </a:r>
            <a:r>
              <a:rPr sz="2000" spc="5" dirty="0">
                <a:latin typeface="Comic Sans MS" pitchFamily="66" charset="0"/>
                <a:cs typeface="Calibri"/>
              </a:rPr>
              <a:t> </a:t>
            </a:r>
            <a:r>
              <a:rPr sz="2000" spc="-15" dirty="0">
                <a:latin typeface="Comic Sans MS" pitchFamily="66" charset="0"/>
                <a:cs typeface="Calibri"/>
              </a:rPr>
              <a:t>testi</a:t>
            </a:r>
            <a:r>
              <a:rPr sz="2000" spc="-5" dirty="0">
                <a:latin typeface="Comic Sans MS" pitchFamily="66" charset="0"/>
                <a:cs typeface="Calibri"/>
              </a:rPr>
              <a:t> </a:t>
            </a:r>
            <a:r>
              <a:rPr sz="2000" spc="-10" dirty="0">
                <a:latin typeface="Comic Sans MS" pitchFamily="66" charset="0"/>
                <a:cs typeface="Calibri"/>
              </a:rPr>
              <a:t>gerekli</a:t>
            </a:r>
            <a:r>
              <a:rPr sz="2000" dirty="0">
                <a:latin typeface="Comic Sans MS" pitchFamily="66" charset="0"/>
                <a:cs typeface="Calibri"/>
              </a:rPr>
              <a:t> </a:t>
            </a:r>
            <a:r>
              <a:rPr sz="2000" spc="-35" dirty="0">
                <a:latin typeface="Comic Sans MS" pitchFamily="66" charset="0"/>
                <a:cs typeface="Calibri"/>
              </a:rPr>
              <a:t>değildir.</a:t>
            </a:r>
            <a:endParaRPr sz="2000">
              <a:latin typeface="Comic Sans MS" pitchFamily="66" charset="0"/>
              <a:cs typeface="Calibri"/>
            </a:endParaRPr>
          </a:p>
          <a:p>
            <a:pPr marL="755650" marR="1070610" lvl="1" indent="-285750">
              <a:lnSpc>
                <a:spcPts val="2780"/>
              </a:lnSpc>
              <a:spcBef>
                <a:spcPts val="665"/>
              </a:spcBef>
              <a:buFont typeface="Arial MT"/>
              <a:buChar char="–"/>
              <a:tabLst>
                <a:tab pos="755650" algn="l"/>
              </a:tabLst>
            </a:pPr>
            <a:r>
              <a:rPr sz="2000" spc="-5" dirty="0">
                <a:latin typeface="Comic Sans MS" pitchFamily="66" charset="0"/>
                <a:cs typeface="Calibri"/>
              </a:rPr>
              <a:t>Gebelik </a:t>
            </a:r>
            <a:r>
              <a:rPr sz="2000" spc="-10" dirty="0">
                <a:latin typeface="Comic Sans MS" pitchFamily="66" charset="0"/>
                <a:cs typeface="Calibri"/>
              </a:rPr>
              <a:t>sırasında </a:t>
            </a:r>
            <a:r>
              <a:rPr sz="2000" spc="-5" dirty="0">
                <a:latin typeface="Comic Sans MS" pitchFamily="66" charset="0"/>
                <a:cs typeface="Calibri"/>
              </a:rPr>
              <a:t>aşı uygulanmışsa</a:t>
            </a:r>
            <a:r>
              <a:rPr sz="2000" spc="-5">
                <a:latin typeface="Comic Sans MS" pitchFamily="66" charset="0"/>
                <a:cs typeface="Calibri"/>
              </a:rPr>
              <a:t>, </a:t>
            </a:r>
            <a:r>
              <a:rPr sz="2000" spc="-5" smtClean="0">
                <a:latin typeface="Comic Sans MS" pitchFamily="66" charset="0"/>
                <a:cs typeface="Calibri"/>
              </a:rPr>
              <a:t>müdahale</a:t>
            </a:r>
            <a:r>
              <a:rPr lang="tr-TR" sz="2000" spc="-5" dirty="0" smtClean="0">
                <a:latin typeface="Comic Sans MS" pitchFamily="66" charset="0"/>
                <a:cs typeface="Calibri"/>
              </a:rPr>
              <a:t> </a:t>
            </a:r>
            <a:r>
              <a:rPr sz="2000" spc="-15" smtClean="0">
                <a:latin typeface="Comic Sans MS" pitchFamily="66" charset="0"/>
                <a:cs typeface="Calibri"/>
              </a:rPr>
              <a:t>gerekmez</a:t>
            </a:r>
            <a:r>
              <a:rPr sz="2000" spc="-15" dirty="0">
                <a:latin typeface="Comic Sans MS" pitchFamily="66" charset="0"/>
                <a:cs typeface="Calibri"/>
              </a:rPr>
              <a:t>.</a:t>
            </a:r>
            <a:endParaRPr sz="2000">
              <a:latin typeface="Comic Sans MS" pitchFamily="66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2670" y="6497828"/>
            <a:ext cx="51413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omic Sans MS" pitchFamily="66" charset="0"/>
                <a:cs typeface="Calibri"/>
              </a:rPr>
              <a:t>MMWR </a:t>
            </a:r>
            <a:r>
              <a:rPr sz="1600" dirty="0">
                <a:latin typeface="Comic Sans MS" pitchFamily="66" charset="0"/>
                <a:cs typeface="Calibri"/>
              </a:rPr>
              <a:t>/</a:t>
            </a:r>
            <a:r>
              <a:rPr sz="1600" spc="5" dirty="0">
                <a:latin typeface="Comic Sans MS" pitchFamily="66" charset="0"/>
                <a:cs typeface="Calibri"/>
              </a:rPr>
              <a:t> </a:t>
            </a:r>
            <a:r>
              <a:rPr sz="1600" spc="-5" dirty="0">
                <a:latin typeface="Comic Sans MS" pitchFamily="66" charset="0"/>
                <a:cs typeface="Calibri"/>
              </a:rPr>
              <a:t>Mart </a:t>
            </a:r>
            <a:r>
              <a:rPr sz="1600" dirty="0">
                <a:latin typeface="Comic Sans MS" pitchFamily="66" charset="0"/>
                <a:cs typeface="Calibri"/>
              </a:rPr>
              <a:t>27, </a:t>
            </a:r>
            <a:r>
              <a:rPr sz="1600" spc="-5" dirty="0">
                <a:latin typeface="Comic Sans MS" pitchFamily="66" charset="0"/>
                <a:cs typeface="Calibri"/>
              </a:rPr>
              <a:t>2015</a:t>
            </a:r>
            <a:r>
              <a:rPr sz="1600" dirty="0">
                <a:latin typeface="Comic Sans MS" pitchFamily="66" charset="0"/>
                <a:cs typeface="Calibri"/>
              </a:rPr>
              <a:t> / 64 (11);</a:t>
            </a:r>
            <a:r>
              <a:rPr sz="1600" spc="5" dirty="0">
                <a:latin typeface="Comic Sans MS" pitchFamily="66" charset="0"/>
                <a:cs typeface="Calibri"/>
              </a:rPr>
              <a:t> </a:t>
            </a:r>
            <a:r>
              <a:rPr sz="1600" spc="-5" dirty="0">
                <a:latin typeface="Comic Sans MS" pitchFamily="66" charset="0"/>
                <a:cs typeface="Calibri"/>
              </a:rPr>
              <a:t>300-304</a:t>
            </a:r>
            <a:endParaRPr sz="1600" dirty="0"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9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4"/>
          <p:cNvGrpSpPr/>
          <p:nvPr/>
        </p:nvGrpSpPr>
        <p:grpSpPr>
          <a:xfrm>
            <a:off x="748802" y="1718861"/>
            <a:ext cx="3442197" cy="3234139"/>
            <a:chOff x="7004442" y="3439407"/>
            <a:chExt cx="1714500" cy="1876425"/>
          </a:xfrm>
        </p:grpSpPr>
        <p:pic>
          <p:nvPicPr>
            <p:cNvPr id="3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4442" y="3439407"/>
              <a:ext cx="1714318" cy="1856719"/>
            </a:xfrm>
            <a:prstGeom prst="rect">
              <a:avLst/>
            </a:prstGeom>
          </p:spPr>
        </p:pic>
        <p:sp>
          <p:nvSpPr>
            <p:cNvPr id="4" name="object 16"/>
            <p:cNvSpPr/>
            <p:nvPr/>
          </p:nvSpPr>
          <p:spPr>
            <a:xfrm>
              <a:off x="7639811" y="4774692"/>
              <a:ext cx="347980" cy="541020"/>
            </a:xfrm>
            <a:custGeom>
              <a:avLst/>
              <a:gdLst/>
              <a:ahLst/>
              <a:cxnLst/>
              <a:rect l="l" t="t" r="r" b="b"/>
              <a:pathLst>
                <a:path w="347979" h="541020">
                  <a:moveTo>
                    <a:pt x="115599" y="132850"/>
                  </a:moveTo>
                  <a:lnTo>
                    <a:pt x="66303" y="163163"/>
                  </a:lnTo>
                  <a:lnTo>
                    <a:pt x="298450" y="540892"/>
                  </a:lnTo>
                  <a:lnTo>
                    <a:pt x="347726" y="510666"/>
                  </a:lnTo>
                  <a:lnTo>
                    <a:pt x="115599" y="132850"/>
                  </a:lnTo>
                  <a:close/>
                </a:path>
                <a:path w="347979" h="541020">
                  <a:moveTo>
                    <a:pt x="0" y="0"/>
                  </a:moveTo>
                  <a:lnTo>
                    <a:pt x="16891" y="193547"/>
                  </a:lnTo>
                  <a:lnTo>
                    <a:pt x="66303" y="163163"/>
                  </a:lnTo>
                  <a:lnTo>
                    <a:pt x="51181" y="138556"/>
                  </a:lnTo>
                  <a:lnTo>
                    <a:pt x="100457" y="108203"/>
                  </a:lnTo>
                  <a:lnTo>
                    <a:pt x="155679" y="108203"/>
                  </a:lnTo>
                  <a:lnTo>
                    <a:pt x="164973" y="102488"/>
                  </a:lnTo>
                  <a:lnTo>
                    <a:pt x="0" y="0"/>
                  </a:lnTo>
                  <a:close/>
                </a:path>
                <a:path w="347979" h="541020">
                  <a:moveTo>
                    <a:pt x="100457" y="108203"/>
                  </a:moveTo>
                  <a:lnTo>
                    <a:pt x="51181" y="138556"/>
                  </a:lnTo>
                  <a:lnTo>
                    <a:pt x="66303" y="163163"/>
                  </a:lnTo>
                  <a:lnTo>
                    <a:pt x="115599" y="132850"/>
                  </a:lnTo>
                  <a:lnTo>
                    <a:pt x="100457" y="108203"/>
                  </a:lnTo>
                  <a:close/>
                </a:path>
                <a:path w="347979" h="541020">
                  <a:moveTo>
                    <a:pt x="155679" y="108203"/>
                  </a:moveTo>
                  <a:lnTo>
                    <a:pt x="100457" y="108203"/>
                  </a:lnTo>
                  <a:lnTo>
                    <a:pt x="115599" y="132850"/>
                  </a:lnTo>
                  <a:lnTo>
                    <a:pt x="155679" y="108203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9"/>
          <p:cNvGrpSpPr/>
          <p:nvPr/>
        </p:nvGrpSpPr>
        <p:grpSpPr>
          <a:xfrm>
            <a:off x="5274865" y="673152"/>
            <a:ext cx="3605783" cy="2821000"/>
            <a:chOff x="7034783" y="693419"/>
            <a:chExt cx="1905000" cy="2192020"/>
          </a:xfrm>
        </p:grpSpPr>
        <p:sp>
          <p:nvSpPr>
            <p:cNvPr id="6" name="object 10"/>
            <p:cNvSpPr/>
            <p:nvPr/>
          </p:nvSpPr>
          <p:spPr>
            <a:xfrm>
              <a:off x="7727441" y="167411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895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3" y="693419"/>
              <a:ext cx="1905000" cy="2176272"/>
            </a:xfrm>
            <a:prstGeom prst="rect">
              <a:avLst/>
            </a:prstGeom>
          </p:spPr>
        </p:pic>
        <p:sp>
          <p:nvSpPr>
            <p:cNvPr id="8" name="object 12"/>
            <p:cNvSpPr/>
            <p:nvPr/>
          </p:nvSpPr>
          <p:spPr>
            <a:xfrm>
              <a:off x="7127240" y="1417319"/>
              <a:ext cx="1393825" cy="1468120"/>
            </a:xfrm>
            <a:custGeom>
              <a:avLst/>
              <a:gdLst/>
              <a:ahLst/>
              <a:cxnLst/>
              <a:rect l="l" t="t" r="r" b="b"/>
              <a:pathLst>
                <a:path w="1393825" h="1468120">
                  <a:moveTo>
                    <a:pt x="527558" y="194056"/>
                  </a:moveTo>
                  <a:lnTo>
                    <a:pt x="524738" y="119888"/>
                  </a:lnTo>
                  <a:lnTo>
                    <a:pt x="520192" y="0"/>
                  </a:lnTo>
                  <a:lnTo>
                    <a:pt x="369316" y="122428"/>
                  </a:lnTo>
                  <a:lnTo>
                    <a:pt x="422097" y="146329"/>
                  </a:lnTo>
                  <a:lnTo>
                    <a:pt x="0" y="1077722"/>
                  </a:lnTo>
                  <a:lnTo>
                    <a:pt x="52832" y="1101598"/>
                  </a:lnTo>
                  <a:lnTo>
                    <a:pt x="474814" y="170192"/>
                  </a:lnTo>
                  <a:lnTo>
                    <a:pt x="527558" y="194056"/>
                  </a:lnTo>
                  <a:close/>
                </a:path>
                <a:path w="1393825" h="1468120">
                  <a:moveTo>
                    <a:pt x="1393698" y="1437132"/>
                  </a:moveTo>
                  <a:lnTo>
                    <a:pt x="1035253" y="855141"/>
                  </a:lnTo>
                  <a:lnTo>
                    <a:pt x="1075296" y="830453"/>
                  </a:lnTo>
                  <a:lnTo>
                    <a:pt x="1084580" y="824738"/>
                  </a:lnTo>
                  <a:lnTo>
                    <a:pt x="919480" y="722376"/>
                  </a:lnTo>
                  <a:lnTo>
                    <a:pt x="936625" y="915924"/>
                  </a:lnTo>
                  <a:lnTo>
                    <a:pt x="985989" y="885507"/>
                  </a:lnTo>
                  <a:lnTo>
                    <a:pt x="1344422" y="1467612"/>
                  </a:lnTo>
                  <a:lnTo>
                    <a:pt x="1393698" y="1437132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572000" y="3067602"/>
            <a:ext cx="3886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905" marR="1257935" indent="-116205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L2</a:t>
            </a:r>
            <a:r>
              <a:rPr spc="-3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destekleyici</a:t>
            </a:r>
            <a:r>
              <a:rPr spc="-4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protein </a:t>
            </a:r>
            <a:r>
              <a:rPr spc="-30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ve</a:t>
            </a:r>
            <a:r>
              <a:rPr spc="-3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 err="1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genetik</a:t>
            </a:r>
            <a:r>
              <a:rPr spc="-3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pc="-5" dirty="0" err="1" smtClean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çekirdek</a:t>
            </a:r>
            <a:endParaRPr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449868" y="3640239"/>
            <a:ext cx="3746860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10335">
              <a:lnSpc>
                <a:spcPts val="1440"/>
              </a:lnSpc>
            </a:pPr>
            <a:r>
              <a:rPr lang="tr-TR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L1</a:t>
            </a:r>
            <a:r>
              <a:rPr lang="tr-TR" spc="-3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protein</a:t>
            </a:r>
            <a:r>
              <a:rPr lang="tr-TR" spc="-5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pc="-5" dirty="0" err="1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pentamer</a:t>
            </a:r>
            <a:endParaRPr lang="tr-T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AutoShape 2" descr="Warts - MySkinDo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027093" y="488486"/>
            <a:ext cx="352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spc="-5" dirty="0" smtClean="0">
                <a:latin typeface="Comic Sans MS" pitchFamily="66" charset="0"/>
                <a:cs typeface="Times New Roman" pitchFamily="18" charset="0"/>
              </a:rPr>
              <a:t>HPV Nasıl bir virüs?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14400" y="5198701"/>
            <a:ext cx="1686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tr-TR" sz="2400" spc="-5" dirty="0" smtClean="0">
                <a:latin typeface="Comic Sans MS" pitchFamily="66" charset="0"/>
                <a:cs typeface="Times New Roman" pitchFamily="18" charset="0"/>
              </a:rPr>
              <a:t>Zarfsız,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24876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9665" y="498164"/>
            <a:ext cx="474472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spc="-35" dirty="0">
                <a:latin typeface="Calibri"/>
                <a:cs typeface="Calibri"/>
              </a:rPr>
              <a:t>Türkiyenin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pozisyonu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10284"/>
            <a:ext cx="7353300" cy="14112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 pitchFamily="66" charset="0"/>
              </a:rPr>
              <a:t>2vHPV aşısı </a:t>
            </a:r>
            <a:r>
              <a:rPr sz="2400" spc="-10" dirty="0">
                <a:latin typeface="Comic Sans MS" pitchFamily="66" charset="0"/>
              </a:rPr>
              <a:t>onaylı,</a:t>
            </a:r>
            <a:r>
              <a:rPr sz="2400" spc="-5" dirty="0">
                <a:latin typeface="Comic Sans MS" pitchFamily="66" charset="0"/>
              </a:rPr>
              <a:t> </a:t>
            </a:r>
            <a:r>
              <a:rPr sz="2400" spc="-10" dirty="0" err="1">
                <a:latin typeface="Comic Sans MS" pitchFamily="66" charset="0"/>
              </a:rPr>
              <a:t>piyasada</a:t>
            </a:r>
            <a:r>
              <a:rPr sz="2400" spc="-5" dirty="0">
                <a:latin typeface="Comic Sans MS" pitchFamily="66" charset="0"/>
              </a:rPr>
              <a:t> </a:t>
            </a:r>
            <a:r>
              <a:rPr sz="2400" spc="-15" dirty="0" err="1" smtClean="0">
                <a:latin typeface="Comic Sans MS" pitchFamily="66" charset="0"/>
              </a:rPr>
              <a:t>yok</a:t>
            </a:r>
            <a:r>
              <a:rPr lang="tr-TR" sz="2400" spc="-15" dirty="0" smtClean="0">
                <a:latin typeface="Comic Sans MS" pitchFamily="66" charset="0"/>
              </a:rPr>
              <a:t>,</a:t>
            </a:r>
            <a:endParaRPr sz="2400" spc="-15" dirty="0">
              <a:latin typeface="Comic Sans MS" pitchFamily="66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 pitchFamily="66" charset="0"/>
              </a:rPr>
              <a:t>4vHPV </a:t>
            </a:r>
            <a:r>
              <a:rPr sz="2400" spc="-5" dirty="0" err="1">
                <a:latin typeface="Comic Sans MS" pitchFamily="66" charset="0"/>
              </a:rPr>
              <a:t>aşısı</a:t>
            </a:r>
            <a:r>
              <a:rPr sz="2400" dirty="0">
                <a:latin typeface="Comic Sans MS" pitchFamily="66" charset="0"/>
              </a:rPr>
              <a:t> </a:t>
            </a:r>
            <a:r>
              <a:rPr sz="2400" spc="-10" dirty="0" err="1" smtClean="0">
                <a:latin typeface="Comic Sans MS" pitchFamily="66" charset="0"/>
              </a:rPr>
              <a:t>onaylı</a:t>
            </a:r>
            <a:r>
              <a:rPr lang="tr-TR" sz="2400" spc="-10" dirty="0" smtClean="0">
                <a:latin typeface="Comic Sans MS" pitchFamily="66" charset="0"/>
              </a:rPr>
              <a:t>; 1215x3</a:t>
            </a:r>
            <a:endParaRPr sz="2400" spc="-5" dirty="0">
              <a:latin typeface="Comic Sans MS" pitchFamily="66" charset="0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 pitchFamily="66" charset="0"/>
              </a:rPr>
              <a:t>9vHPV</a:t>
            </a:r>
            <a:r>
              <a:rPr sz="2400" spc="-10" dirty="0">
                <a:latin typeface="Comic Sans MS" pitchFamily="66" charset="0"/>
              </a:rPr>
              <a:t> </a:t>
            </a:r>
            <a:r>
              <a:rPr sz="2400" spc="-5" dirty="0" err="1">
                <a:latin typeface="Comic Sans MS" pitchFamily="66" charset="0"/>
              </a:rPr>
              <a:t>aşısı</a:t>
            </a:r>
            <a:r>
              <a:rPr sz="2400" dirty="0">
                <a:latin typeface="Comic Sans MS" pitchFamily="66" charset="0"/>
              </a:rPr>
              <a:t> </a:t>
            </a:r>
            <a:r>
              <a:rPr sz="2400" spc="-20" dirty="0" err="1" smtClean="0">
                <a:latin typeface="Comic Sans MS" pitchFamily="66" charset="0"/>
              </a:rPr>
              <a:t>onay</a:t>
            </a:r>
            <a:r>
              <a:rPr lang="tr-TR" sz="2400" spc="-20" dirty="0" err="1" smtClean="0">
                <a:latin typeface="Comic Sans MS" pitchFamily="66" charset="0"/>
              </a:rPr>
              <a:t>lı</a:t>
            </a:r>
            <a:r>
              <a:rPr lang="tr-TR" sz="2400" spc="-20" dirty="0" smtClean="0">
                <a:latin typeface="Comic Sans MS" pitchFamily="66" charset="0"/>
              </a:rPr>
              <a:t>; 1928x3</a:t>
            </a:r>
            <a:endParaRPr sz="2400" dirty="0">
              <a:latin typeface="Comic Sans MS" pitchFamily="66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427037"/>
            <a:ext cx="8229600" cy="66043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50"/>
              </a:spcBef>
            </a:pPr>
            <a:r>
              <a:rPr sz="3000" spc="-65" dirty="0">
                <a:latin typeface="Comic Sans MS" pitchFamily="66" charset="0"/>
              </a:rPr>
              <a:t>Türkiye’de</a:t>
            </a:r>
            <a:r>
              <a:rPr sz="3000" spc="-30" dirty="0">
                <a:latin typeface="Comic Sans MS" pitchFamily="66" charset="0"/>
              </a:rPr>
              <a:t> </a:t>
            </a:r>
            <a:r>
              <a:rPr sz="3000" dirty="0">
                <a:latin typeface="Comic Sans MS" pitchFamily="66" charset="0"/>
              </a:rPr>
              <a:t>Durum</a:t>
            </a:r>
          </a:p>
        </p:txBody>
      </p:sp>
      <p:sp>
        <p:nvSpPr>
          <p:cNvPr id="5" name="AutoShape 4" descr="blob:https://web.whatsapp.com/827327aa-6d6e-4a7e-89ca-aaa30b2d57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blob:https://web.whatsapp.com/827327aa-6d6e-4a7e-89ca-aaa30b2d57f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3" name="Picture 7" descr="C:\Users\YASEMİN ZER\Desktop\827327aa-6d6e-4a7e-89ca-aaa30b2d57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09176"/>
            <a:ext cx="3124200" cy="404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 descr="HPV Aşısı Gardasil Nedir, Kimlere Yapılır; Fiyatı Ne Kadar? - idea kli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16" name="AutoShape 4" descr="HPV Aşısı Gardasil Nedir, Kimlere Yapılır; Fiyatı Ne Kadar? - idea kli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8" name="Picture 6" descr="Merck's Gardasil 9 offers at least 6 years of cancer protection, data show  | Fierce Phar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3111187" cy="1888490"/>
          </a:xfrm>
          <a:prstGeom prst="rect">
            <a:avLst/>
          </a:prstGeom>
          <a:noFill/>
        </p:spPr>
      </p:pic>
      <p:pic>
        <p:nvPicPr>
          <p:cNvPr id="11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F66F1F12-4039-2640-A952-E6873CA4E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245" r="365" b="-1"/>
          <a:stretch/>
        </p:blipFill>
        <p:spPr>
          <a:xfrm>
            <a:off x="626423" y="3352800"/>
            <a:ext cx="3945602" cy="3184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16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9665" y="498164"/>
            <a:ext cx="474472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spc="-35" dirty="0">
                <a:latin typeface="Calibri"/>
                <a:cs typeface="Calibri"/>
              </a:rPr>
              <a:t>Türkiyenin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pozisyonu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9438" y="3962400"/>
            <a:ext cx="8227060" cy="952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tr-TR" sz="2400" spc="-5" dirty="0" smtClean="0">
                <a:latin typeface="Comic Sans MS" pitchFamily="66" charset="0"/>
              </a:rPr>
              <a:t>Medyada pozitif algı oluşturmak,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tr-TR" sz="2400" spc="-5" dirty="0" smtClean="0">
                <a:latin typeface="Comic Sans MS" pitchFamily="66" charset="0"/>
              </a:rPr>
              <a:t>Kanser olgusuna vurgu,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427037"/>
            <a:ext cx="8229600" cy="66043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68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50"/>
              </a:spcBef>
            </a:pPr>
            <a:r>
              <a:rPr sz="3000" spc="-65" dirty="0" err="1">
                <a:latin typeface="Comic Sans MS" pitchFamily="66" charset="0"/>
              </a:rPr>
              <a:t>Türkiye’de</a:t>
            </a:r>
            <a:r>
              <a:rPr sz="3000" spc="-30" dirty="0">
                <a:latin typeface="Comic Sans MS" pitchFamily="66" charset="0"/>
              </a:rPr>
              <a:t> </a:t>
            </a:r>
            <a:r>
              <a:rPr lang="tr-TR" sz="3000" dirty="0" smtClean="0">
                <a:latin typeface="Comic Sans MS" pitchFamily="66" charset="0"/>
              </a:rPr>
              <a:t>Beklentilerimiz</a:t>
            </a:r>
            <a:endParaRPr sz="3000" dirty="0">
              <a:latin typeface="Comic Sans MS" pitchFamily="66" charset="0"/>
            </a:endParaRPr>
          </a:p>
        </p:txBody>
      </p:sp>
      <p:sp>
        <p:nvSpPr>
          <p:cNvPr id="5" name="AutoShape 4" descr="blob:https://web.whatsapp.com/827327aa-6d6e-4a7e-89ca-aaa30b2d57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blob:https://web.whatsapp.com/827327aa-6d6e-4a7e-89ca-aaa30b2d57f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0376" y="1542018"/>
            <a:ext cx="83026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kern="0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Ulusal</a:t>
            </a:r>
            <a:r>
              <a:rPr lang="tr-TR" sz="2400" kern="0" spc="-5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400" kern="0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aşı</a:t>
            </a:r>
            <a:r>
              <a:rPr lang="tr-TR" sz="2400" kern="0" spc="-5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400" kern="0" spc="-10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programına</a:t>
            </a:r>
            <a:r>
              <a:rPr lang="tr-TR" sz="2400" kern="0" spc="-5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400" kern="0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dahil</a:t>
            </a:r>
            <a:r>
              <a:rPr lang="tr-TR" sz="2400" kern="0" spc="-5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 </a:t>
            </a:r>
            <a:r>
              <a:rPr lang="tr-TR" sz="2400" kern="0" spc="-5" dirty="0" smtClean="0">
                <a:solidFill>
                  <a:prstClr val="black"/>
                </a:solidFill>
                <a:latin typeface="Comic Sans MS" pitchFamily="66" charset="0"/>
                <a:cs typeface="Calibri"/>
              </a:rPr>
              <a:t>edilmesi,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525416" y="2590800"/>
            <a:ext cx="82375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lvl="0" indent="-342900"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tr-TR" sz="2400" kern="0" spc="-5" dirty="0">
                <a:solidFill>
                  <a:prstClr val="black"/>
                </a:solidFill>
                <a:latin typeface="Comic Sans MS" pitchFamily="66" charset="0"/>
                <a:cs typeface="Calibri"/>
              </a:rPr>
              <a:t>9 yaşından itibaren (&lt;15 yaş), kız, erkek tüm bireylerin etkin aşılanması,</a:t>
            </a:r>
          </a:p>
        </p:txBody>
      </p:sp>
    </p:spTree>
    <p:extLst>
      <p:ext uri="{BB962C8B-B14F-4D97-AF65-F5344CB8AC3E}">
        <p14:creationId xmlns="" xmlns:p14="http://schemas.microsoft.com/office/powerpoint/2010/main" val="2044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19348" y="11532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DSÖ 2030 hedefi;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90-70-90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Kız çocukların% 90’ının 15 </a:t>
            </a:r>
            <a:r>
              <a:rPr lang="tr-TR" sz="2000" dirty="0">
                <a:latin typeface="Comic Sans MS" pitchFamily="66" charset="0"/>
              </a:rPr>
              <a:t>yaşına kadar HPV aşısı yapılması, </a:t>
            </a:r>
            <a:endParaRPr lang="tr-T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Kadınların % </a:t>
            </a:r>
            <a:r>
              <a:rPr lang="tr-TR" sz="2000" dirty="0">
                <a:latin typeface="Comic Sans MS" pitchFamily="66" charset="0"/>
              </a:rPr>
              <a:t>70’inin </a:t>
            </a:r>
            <a:r>
              <a:rPr lang="tr-TR" sz="2000" dirty="0" smtClean="0">
                <a:latin typeface="Comic Sans MS" pitchFamily="66" charset="0"/>
              </a:rPr>
              <a:t>35-45 </a:t>
            </a:r>
            <a:r>
              <a:rPr lang="tr-TR" sz="2000" dirty="0">
                <a:latin typeface="Comic Sans MS" pitchFamily="66" charset="0"/>
              </a:rPr>
              <a:t>yaşında olmak üzere iki kez taranması</a:t>
            </a:r>
            <a:r>
              <a:rPr lang="tr-TR" sz="2000" dirty="0" smtClean="0">
                <a:latin typeface="Comic Sans MS" pitchFamily="66" charset="0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Kanser </a:t>
            </a:r>
            <a:r>
              <a:rPr lang="tr-TR" sz="2000" dirty="0">
                <a:latin typeface="Comic Sans MS" pitchFamily="66" charset="0"/>
              </a:rPr>
              <a:t>öncesi lezyon ya da kanser saptananların </a:t>
            </a:r>
            <a:r>
              <a:rPr lang="tr-TR" sz="2000" dirty="0" smtClean="0">
                <a:latin typeface="Comic Sans MS" pitchFamily="66" charset="0"/>
              </a:rPr>
              <a:t>%90’ının </a:t>
            </a:r>
            <a:r>
              <a:rPr lang="tr-TR" sz="2000" dirty="0">
                <a:latin typeface="Comic Sans MS" pitchFamily="66" charset="0"/>
              </a:rPr>
              <a:t>da tedavi edilmesi gerekiyor</a:t>
            </a:r>
            <a:r>
              <a:rPr lang="tr-TR" sz="2000" dirty="0" smtClean="0">
                <a:latin typeface="Comic Sans MS" pitchFamily="66" charset="0"/>
              </a:rPr>
              <a:t>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57346" name="AutoShape 2" descr="Cervical Cancer Elimination Initia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7347" name="Picture 3" descr="C:\Users\sony\Desktop\we-can-end-cervical-cancer76119e72-51fa-4862-94c5-058ee0344a48.tmb-549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395" y="2667000"/>
            <a:ext cx="3791605" cy="379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8555"/>
            <a:ext cx="5562600" cy="54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aziantep - Kilis Tabip Odası | Gaziantep Kilis Tabip Odası Resmi Web  Sites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2095488" cy="209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715304" cy="615553"/>
          </a:xfrm>
        </p:spPr>
        <p:txBody>
          <a:bodyPr/>
          <a:lstStyle/>
          <a:p>
            <a:pPr algn="ctr"/>
            <a:r>
              <a:rPr lang="tr-TR" sz="4000" smtClean="0">
                <a:solidFill>
                  <a:srgbClr val="C00000"/>
                </a:solidFill>
                <a:latin typeface="Comic Sans MS" pitchFamily="66" charset="0"/>
              </a:rPr>
              <a:t>Katılımınız </a:t>
            </a:r>
            <a:r>
              <a:rPr lang="tr-TR" sz="4000" dirty="0" smtClean="0">
                <a:solidFill>
                  <a:srgbClr val="C00000"/>
                </a:solidFill>
                <a:latin typeface="Comic Sans MS" pitchFamily="66" charset="0"/>
              </a:rPr>
              <a:t>için Teşekkürler</a:t>
            </a:r>
            <a:endParaRPr lang="tr-TR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4" descr="Fiyonk nedir ne demektir? Anlamı - Laf Sözlü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28604"/>
            <a:ext cx="1022159" cy="817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2324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pv geno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0" y="1143000"/>
            <a:ext cx="66510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hpv.com.tr/wp-content/uploads/2013/08/viru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68" y="76200"/>
            <a:ext cx="1714500" cy="14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95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4035135" cy="295465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Cinsel yolla bulaş,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2. </a:t>
            </a:r>
            <a:r>
              <a:rPr lang="tr-TR" sz="2400" dirty="0" err="1" smtClean="0">
                <a:latin typeface="Comic Sans MS" pitchFamily="66" charset="0"/>
              </a:rPr>
              <a:t>Kontamine</a:t>
            </a:r>
            <a:r>
              <a:rPr lang="tr-TR" sz="2400" dirty="0" smtClean="0">
                <a:latin typeface="Comic Sans MS" pitchFamily="66" charset="0"/>
              </a:rPr>
              <a:t> yüzeylerden,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3. </a:t>
            </a:r>
            <a:r>
              <a:rPr lang="tr-TR" sz="2400" dirty="0" err="1" smtClean="0">
                <a:latin typeface="Comic Sans MS" pitchFamily="66" charset="0"/>
              </a:rPr>
              <a:t>Cilteki</a:t>
            </a:r>
            <a:r>
              <a:rPr lang="tr-TR" sz="2400" dirty="0" smtClean="0">
                <a:latin typeface="Comic Sans MS" pitchFamily="66" charset="0"/>
              </a:rPr>
              <a:t> lezyonlardan,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4. Doğum kanalından,</a:t>
            </a:r>
          </a:p>
          <a:p>
            <a:pPr marL="514350" indent="-514350">
              <a:buAutoNum type="arabicPeriod"/>
            </a:pPr>
            <a:endParaRPr lang="tr-TR" sz="2400" dirty="0">
              <a:latin typeface="Comic Sans MS" pitchFamily="66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219200" y="457200"/>
            <a:ext cx="6934201" cy="799337"/>
          </a:xfrm>
          <a:custGeom>
            <a:avLst/>
            <a:gdLst/>
            <a:ahLst/>
            <a:cxnLst/>
            <a:rect l="l" t="t" r="r" b="b"/>
            <a:pathLst>
              <a:path w="9144000" h="554355">
                <a:moveTo>
                  <a:pt x="0" y="0"/>
                </a:moveTo>
                <a:lnTo>
                  <a:pt x="9144000" y="0"/>
                </a:lnTo>
                <a:lnTo>
                  <a:pt x="9144000" y="553999"/>
                </a:lnTo>
                <a:lnTo>
                  <a:pt x="0" y="55399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algn="ctr"/>
            <a:r>
              <a:rPr lang="tr-TR" sz="3000" spc="-5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HPV Nasıl bulaşır?</a:t>
            </a:r>
            <a:endParaRPr lang="tr-TR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0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49244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HPV Enfeksiyonunda Klinik</a:t>
            </a:r>
            <a:endParaRPr lang="tr-TR" alt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254000" y="1066800"/>
            <a:ext cx="7772400" cy="467461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altLang="tr-TR" sz="2000" dirty="0" smtClean="0">
                <a:latin typeface="Comic Sans MS" pitchFamily="66" charset="0"/>
              </a:rPr>
              <a:t>Deri siğilleri,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altLang="tr-TR" sz="2000" dirty="0" err="1" smtClean="0">
                <a:latin typeface="Comic Sans MS" pitchFamily="66" charset="0"/>
              </a:rPr>
              <a:t>Epidermodysplasia</a:t>
            </a:r>
            <a:r>
              <a:rPr lang="tr-TR" altLang="tr-TR" sz="2000" dirty="0" smtClean="0">
                <a:latin typeface="Comic Sans MS" pitchFamily="66" charset="0"/>
              </a:rPr>
              <a:t> </a:t>
            </a:r>
            <a:r>
              <a:rPr lang="tr-TR" altLang="tr-TR" sz="2000" dirty="0" err="1" smtClean="0">
                <a:latin typeface="Comic Sans MS" pitchFamily="66" charset="0"/>
              </a:rPr>
              <a:t>verruciformis</a:t>
            </a:r>
            <a:r>
              <a:rPr lang="tr-TR" altLang="tr-TR" sz="2000" dirty="0" smtClean="0">
                <a:latin typeface="Comic Sans MS" pitchFamily="66" charset="0"/>
              </a:rPr>
              <a:t>,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altLang="tr-TR" sz="2000" dirty="0" err="1" smtClean="0">
                <a:latin typeface="Comic Sans MS" pitchFamily="66" charset="0"/>
              </a:rPr>
              <a:t>Laringeal</a:t>
            </a:r>
            <a:r>
              <a:rPr lang="tr-TR" altLang="tr-TR" sz="2000" dirty="0" smtClean="0">
                <a:latin typeface="Comic Sans MS" pitchFamily="66" charset="0"/>
              </a:rPr>
              <a:t> </a:t>
            </a:r>
            <a:r>
              <a:rPr lang="tr-TR" altLang="tr-TR" sz="2000" dirty="0" err="1" smtClean="0">
                <a:latin typeface="Comic Sans MS" pitchFamily="66" charset="0"/>
              </a:rPr>
              <a:t>papillom</a:t>
            </a:r>
            <a:r>
              <a:rPr lang="tr-TR" altLang="tr-TR" sz="2000" dirty="0" smtClean="0">
                <a:latin typeface="Comic Sans MS" pitchFamily="66" charset="0"/>
              </a:rPr>
              <a:t>,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altLang="tr-TR" sz="2000" dirty="0" err="1" smtClean="0">
                <a:latin typeface="Comic Sans MS" pitchFamily="66" charset="0"/>
              </a:rPr>
              <a:t>Anagenital</a:t>
            </a:r>
            <a:r>
              <a:rPr lang="tr-TR" altLang="tr-TR" sz="2000" dirty="0" smtClean="0">
                <a:latin typeface="Comic Sans MS" pitchFamily="66" charset="0"/>
              </a:rPr>
              <a:t> siğil (</a:t>
            </a:r>
            <a:r>
              <a:rPr lang="tr-TR" altLang="tr-TR" sz="2000" dirty="0" err="1" smtClean="0">
                <a:latin typeface="Comic Sans MS" pitchFamily="66" charset="0"/>
              </a:rPr>
              <a:t>kondiloma</a:t>
            </a:r>
            <a:r>
              <a:rPr lang="tr-TR" altLang="tr-TR" sz="2000" dirty="0" smtClean="0">
                <a:latin typeface="Comic Sans MS" pitchFamily="66" charset="0"/>
              </a:rPr>
              <a:t> </a:t>
            </a:r>
            <a:r>
              <a:rPr lang="tr-TR" altLang="tr-TR" sz="2000" dirty="0" err="1" smtClean="0">
                <a:latin typeface="Comic Sans MS" pitchFamily="66" charset="0"/>
              </a:rPr>
              <a:t>aküminata</a:t>
            </a:r>
            <a:r>
              <a:rPr lang="tr-TR" altLang="tr-TR" sz="2000" dirty="0" smtClean="0">
                <a:latin typeface="Comic Sans MS" pitchFamily="66" charset="0"/>
              </a:rPr>
              <a:t>),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alt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Malign</a:t>
            </a:r>
            <a:r>
              <a:rPr lang="tr-TR" alt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lezyonlar;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tr-TR" altLang="tr-TR" sz="1800" dirty="0" err="1" smtClean="0">
                <a:latin typeface="Comic Sans MS" pitchFamily="66" charset="0"/>
              </a:rPr>
              <a:t>Serviks</a:t>
            </a:r>
            <a:r>
              <a:rPr lang="tr-TR" altLang="tr-TR" sz="1800" dirty="0" smtClean="0">
                <a:latin typeface="Comic Sans MS" pitchFamily="66" charset="0"/>
              </a:rPr>
              <a:t> </a:t>
            </a:r>
            <a:r>
              <a:rPr lang="tr-TR" altLang="tr-TR" sz="1800" dirty="0" err="1" smtClean="0">
                <a:latin typeface="Comic Sans MS" pitchFamily="66" charset="0"/>
              </a:rPr>
              <a:t>karsinomu</a:t>
            </a:r>
            <a:r>
              <a:rPr lang="tr-TR" altLang="tr-TR" sz="1800" dirty="0" smtClean="0">
                <a:latin typeface="Comic Sans MS" pitchFamily="66" charset="0"/>
              </a:rPr>
              <a:t>,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tr-TR" altLang="tr-TR" sz="1800" dirty="0" smtClean="0">
                <a:latin typeface="Comic Sans MS" pitchFamily="66" charset="0"/>
              </a:rPr>
              <a:t>Vulva kanseri,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tr-TR" altLang="tr-TR" sz="1800" dirty="0" err="1" smtClean="0">
                <a:latin typeface="Comic Sans MS" pitchFamily="66" charset="0"/>
              </a:rPr>
              <a:t>Orofaringeal</a:t>
            </a:r>
            <a:r>
              <a:rPr lang="tr-TR" altLang="tr-TR" sz="1800" dirty="0" smtClean="0">
                <a:latin typeface="Comic Sans MS" pitchFamily="66" charset="0"/>
              </a:rPr>
              <a:t> kanserler,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tr-TR" altLang="tr-TR" sz="1800" dirty="0" smtClean="0">
                <a:latin typeface="Comic Sans MS" pitchFamily="66" charset="0"/>
              </a:rPr>
              <a:t>Penis kanseri,</a:t>
            </a:r>
          </a:p>
        </p:txBody>
      </p:sp>
      <p:pic>
        <p:nvPicPr>
          <p:cNvPr id="39940" name="Picture 6" descr="WART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5978"/>
            <a:ext cx="20875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1295400"/>
            <a:ext cx="2571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pv cervical warts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09" y="4188074"/>
            <a:ext cx="2331991" cy="25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bout Those HPV Vaccine Trials in Infants... - VAXO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04" y="3783476"/>
            <a:ext cx="3164958" cy="2617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03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6090" y="4635500"/>
            <a:ext cx="0" cy="984250"/>
          </a:xfrm>
          <a:custGeom>
            <a:avLst/>
            <a:gdLst/>
            <a:ahLst/>
            <a:cxnLst/>
            <a:rect l="l" t="t" r="r" b="b"/>
            <a:pathLst>
              <a:path h="984250">
                <a:moveTo>
                  <a:pt x="0" y="0"/>
                </a:moveTo>
                <a:lnTo>
                  <a:pt x="0" y="984077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6090" y="42037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6090" y="37719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6090" y="33528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6090" y="2921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6090" y="24892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6090" y="218903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364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6891" y="3352800"/>
            <a:ext cx="0" cy="2266950"/>
          </a:xfrm>
          <a:custGeom>
            <a:avLst/>
            <a:gdLst/>
            <a:ahLst/>
            <a:cxnLst/>
            <a:rect l="l" t="t" r="r" b="b"/>
            <a:pathLst>
              <a:path h="2266950">
                <a:moveTo>
                  <a:pt x="0" y="0"/>
                </a:moveTo>
                <a:lnTo>
                  <a:pt x="0" y="2266777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6891" y="2921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6891" y="24892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6891" y="218903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364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7692" y="3352800"/>
            <a:ext cx="0" cy="2266950"/>
          </a:xfrm>
          <a:custGeom>
            <a:avLst/>
            <a:gdLst/>
            <a:ahLst/>
            <a:cxnLst/>
            <a:rect l="l" t="t" r="r" b="b"/>
            <a:pathLst>
              <a:path h="2266950">
                <a:moveTo>
                  <a:pt x="0" y="0"/>
                </a:moveTo>
                <a:lnTo>
                  <a:pt x="0" y="2266777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7692" y="29210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7692" y="24892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7692" y="218903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364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8503" y="2921000"/>
            <a:ext cx="0" cy="2698750"/>
          </a:xfrm>
          <a:custGeom>
            <a:avLst/>
            <a:gdLst/>
            <a:ahLst/>
            <a:cxnLst/>
            <a:rect l="l" t="t" r="r" b="b"/>
            <a:pathLst>
              <a:path h="2698750">
                <a:moveTo>
                  <a:pt x="0" y="0"/>
                </a:moveTo>
                <a:lnTo>
                  <a:pt x="0" y="2698577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8503" y="24892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48503" y="218903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364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73263" y="2189035"/>
            <a:ext cx="0" cy="3430904"/>
          </a:xfrm>
          <a:custGeom>
            <a:avLst/>
            <a:gdLst/>
            <a:ahLst/>
            <a:cxnLst/>
            <a:rect l="l" t="t" r="r" b="b"/>
            <a:pathLst>
              <a:path h="3430904">
                <a:moveTo>
                  <a:pt x="0" y="0"/>
                </a:moveTo>
                <a:lnTo>
                  <a:pt x="0" y="3430541"/>
                </a:lnTo>
              </a:path>
            </a:pathLst>
          </a:custGeom>
          <a:ln w="952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619" y="5321300"/>
            <a:ext cx="400685" cy="165100"/>
          </a:xfrm>
          <a:custGeom>
            <a:avLst/>
            <a:gdLst/>
            <a:ahLst/>
            <a:cxnLst/>
            <a:rect l="l" t="t" r="r" b="b"/>
            <a:pathLst>
              <a:path w="400685" h="165100">
                <a:moveTo>
                  <a:pt x="400380" y="0"/>
                </a:moveTo>
                <a:lnTo>
                  <a:pt x="0" y="0"/>
                </a:lnTo>
                <a:lnTo>
                  <a:pt x="0" y="165100"/>
                </a:lnTo>
                <a:lnTo>
                  <a:pt x="400380" y="165100"/>
                </a:lnTo>
                <a:lnTo>
                  <a:pt x="4003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8619" y="4889500"/>
            <a:ext cx="464184" cy="177800"/>
          </a:xfrm>
          <a:custGeom>
            <a:avLst/>
            <a:gdLst/>
            <a:ahLst/>
            <a:cxnLst/>
            <a:rect l="l" t="t" r="r" b="b"/>
            <a:pathLst>
              <a:path w="464185" h="177800">
                <a:moveTo>
                  <a:pt x="463880" y="0"/>
                </a:moveTo>
                <a:lnTo>
                  <a:pt x="0" y="0"/>
                </a:lnTo>
                <a:lnTo>
                  <a:pt x="0" y="177800"/>
                </a:lnTo>
                <a:lnTo>
                  <a:pt x="463880" y="177800"/>
                </a:lnTo>
                <a:lnTo>
                  <a:pt x="4638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8619" y="4457700"/>
            <a:ext cx="1657985" cy="177800"/>
          </a:xfrm>
          <a:custGeom>
            <a:avLst/>
            <a:gdLst/>
            <a:ahLst/>
            <a:cxnLst/>
            <a:rect l="l" t="t" r="r" b="b"/>
            <a:pathLst>
              <a:path w="1657985" h="177800">
                <a:moveTo>
                  <a:pt x="1657680" y="0"/>
                </a:moveTo>
                <a:lnTo>
                  <a:pt x="0" y="0"/>
                </a:lnTo>
                <a:lnTo>
                  <a:pt x="0" y="177800"/>
                </a:lnTo>
                <a:lnTo>
                  <a:pt x="1657680" y="177800"/>
                </a:lnTo>
                <a:lnTo>
                  <a:pt x="16576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8619" y="4038600"/>
            <a:ext cx="1924685" cy="165100"/>
          </a:xfrm>
          <a:custGeom>
            <a:avLst/>
            <a:gdLst/>
            <a:ahLst/>
            <a:cxnLst/>
            <a:rect l="l" t="t" r="r" b="b"/>
            <a:pathLst>
              <a:path w="1924685" h="165100">
                <a:moveTo>
                  <a:pt x="1924380" y="0"/>
                </a:moveTo>
                <a:lnTo>
                  <a:pt x="0" y="0"/>
                </a:lnTo>
                <a:lnTo>
                  <a:pt x="0" y="165100"/>
                </a:lnTo>
                <a:lnTo>
                  <a:pt x="1924380" y="165100"/>
                </a:lnTo>
                <a:lnTo>
                  <a:pt x="19243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19" y="3606800"/>
            <a:ext cx="2178685" cy="165100"/>
          </a:xfrm>
          <a:custGeom>
            <a:avLst/>
            <a:gdLst/>
            <a:ahLst/>
            <a:cxnLst/>
            <a:rect l="l" t="t" r="r" b="b"/>
            <a:pathLst>
              <a:path w="2178685" h="165100">
                <a:moveTo>
                  <a:pt x="2178380" y="0"/>
                </a:moveTo>
                <a:lnTo>
                  <a:pt x="0" y="0"/>
                </a:lnTo>
                <a:lnTo>
                  <a:pt x="0" y="165100"/>
                </a:lnTo>
                <a:lnTo>
                  <a:pt x="2178380" y="165100"/>
                </a:lnTo>
                <a:lnTo>
                  <a:pt x="21783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8619" y="3175000"/>
            <a:ext cx="4896485" cy="177800"/>
          </a:xfrm>
          <a:custGeom>
            <a:avLst/>
            <a:gdLst/>
            <a:ahLst/>
            <a:cxnLst/>
            <a:rect l="l" t="t" r="r" b="b"/>
            <a:pathLst>
              <a:path w="4896484" h="177800">
                <a:moveTo>
                  <a:pt x="4896180" y="0"/>
                </a:moveTo>
                <a:lnTo>
                  <a:pt x="0" y="0"/>
                </a:lnTo>
                <a:lnTo>
                  <a:pt x="0" y="177800"/>
                </a:lnTo>
                <a:lnTo>
                  <a:pt x="4896180" y="177800"/>
                </a:lnTo>
                <a:lnTo>
                  <a:pt x="48961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8619" y="2743200"/>
            <a:ext cx="5823585" cy="177800"/>
          </a:xfrm>
          <a:custGeom>
            <a:avLst/>
            <a:gdLst/>
            <a:ahLst/>
            <a:cxnLst/>
            <a:rect l="l" t="t" r="r" b="b"/>
            <a:pathLst>
              <a:path w="5823584" h="177800">
                <a:moveTo>
                  <a:pt x="5823280" y="0"/>
                </a:moveTo>
                <a:lnTo>
                  <a:pt x="0" y="0"/>
                </a:lnTo>
                <a:lnTo>
                  <a:pt x="0" y="177800"/>
                </a:lnTo>
                <a:lnTo>
                  <a:pt x="5823280" y="177800"/>
                </a:lnTo>
                <a:lnTo>
                  <a:pt x="58232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8619" y="2311400"/>
            <a:ext cx="6014085" cy="177800"/>
          </a:xfrm>
          <a:custGeom>
            <a:avLst/>
            <a:gdLst/>
            <a:ahLst/>
            <a:cxnLst/>
            <a:rect l="l" t="t" r="r" b="b"/>
            <a:pathLst>
              <a:path w="6014084" h="177800">
                <a:moveTo>
                  <a:pt x="6013780" y="0"/>
                </a:moveTo>
                <a:lnTo>
                  <a:pt x="0" y="0"/>
                </a:lnTo>
                <a:lnTo>
                  <a:pt x="0" y="177800"/>
                </a:lnTo>
                <a:lnTo>
                  <a:pt x="6013780" y="177800"/>
                </a:lnTo>
                <a:lnTo>
                  <a:pt x="601378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556693" y="3847720"/>
            <a:ext cx="6692265" cy="3508375"/>
            <a:chOff x="1686090" y="2189035"/>
            <a:chExt cx="6687324" cy="6861450"/>
          </a:xfrm>
        </p:grpSpPr>
        <p:sp>
          <p:nvSpPr>
            <p:cNvPr id="30" name="object 30"/>
            <p:cNvSpPr/>
            <p:nvPr/>
          </p:nvSpPr>
          <p:spPr>
            <a:xfrm>
              <a:off x="1758619" y="5619581"/>
              <a:ext cx="6614795" cy="3430904"/>
            </a:xfrm>
            <a:custGeom>
              <a:avLst/>
              <a:gdLst/>
              <a:ahLst/>
              <a:cxnLst/>
              <a:rect l="l" t="t" r="r" b="b"/>
              <a:pathLst>
                <a:path w="6614795" h="3430904">
                  <a:moveTo>
                    <a:pt x="0" y="0"/>
                  </a:moveTo>
                  <a:lnTo>
                    <a:pt x="6614643" y="1"/>
                  </a:lnTo>
                </a:path>
                <a:path w="6614795" h="3430904">
                  <a:moveTo>
                    <a:pt x="0" y="0"/>
                  </a:moveTo>
                  <a:lnTo>
                    <a:pt x="0" y="72538"/>
                  </a:lnTo>
                </a:path>
                <a:path w="6614795" h="3430904">
                  <a:moveTo>
                    <a:pt x="1327470" y="0"/>
                  </a:moveTo>
                  <a:lnTo>
                    <a:pt x="1327470" y="72538"/>
                  </a:lnTo>
                </a:path>
                <a:path w="6614795" h="3430904">
                  <a:moveTo>
                    <a:pt x="2648271" y="0"/>
                  </a:moveTo>
                  <a:lnTo>
                    <a:pt x="2648271" y="72538"/>
                  </a:lnTo>
                </a:path>
                <a:path w="6614795" h="3430904">
                  <a:moveTo>
                    <a:pt x="3969072" y="0"/>
                  </a:moveTo>
                  <a:lnTo>
                    <a:pt x="3969072" y="72538"/>
                  </a:lnTo>
                </a:path>
                <a:path w="6614795" h="3430904">
                  <a:moveTo>
                    <a:pt x="5289883" y="0"/>
                  </a:moveTo>
                  <a:lnTo>
                    <a:pt x="5289883" y="72538"/>
                  </a:lnTo>
                </a:path>
                <a:path w="6614795" h="3430904">
                  <a:moveTo>
                    <a:pt x="6614643" y="0"/>
                  </a:moveTo>
                  <a:lnTo>
                    <a:pt x="6614643" y="72538"/>
                  </a:lnTo>
                </a:path>
                <a:path w="6614795" h="3430904">
                  <a:moveTo>
                    <a:pt x="0" y="0"/>
                  </a:moveTo>
                  <a:lnTo>
                    <a:pt x="1" y="3430541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6090" y="2189035"/>
              <a:ext cx="73025" cy="3430904"/>
            </a:xfrm>
            <a:custGeom>
              <a:avLst/>
              <a:gdLst/>
              <a:ahLst/>
              <a:cxnLst/>
              <a:rect l="l" t="t" r="r" b="b"/>
              <a:pathLst>
                <a:path w="73025" h="3430904">
                  <a:moveTo>
                    <a:pt x="0" y="3430541"/>
                  </a:moveTo>
                  <a:lnTo>
                    <a:pt x="72538" y="3430541"/>
                  </a:lnTo>
                </a:path>
                <a:path w="73025" h="3430904">
                  <a:moveTo>
                    <a:pt x="0" y="3005261"/>
                  </a:moveTo>
                  <a:lnTo>
                    <a:pt x="72538" y="3005261"/>
                  </a:lnTo>
                </a:path>
                <a:path w="73025" h="3430904">
                  <a:moveTo>
                    <a:pt x="0" y="2573461"/>
                  </a:moveTo>
                  <a:lnTo>
                    <a:pt x="72538" y="2573461"/>
                  </a:lnTo>
                </a:path>
                <a:path w="73025" h="3430904">
                  <a:moveTo>
                    <a:pt x="0" y="2141661"/>
                  </a:moveTo>
                  <a:lnTo>
                    <a:pt x="72538" y="2141661"/>
                  </a:lnTo>
                </a:path>
                <a:path w="73025" h="3430904">
                  <a:moveTo>
                    <a:pt x="0" y="1709860"/>
                  </a:moveTo>
                  <a:lnTo>
                    <a:pt x="72538" y="1709860"/>
                  </a:lnTo>
                </a:path>
                <a:path w="73025" h="3430904">
                  <a:moveTo>
                    <a:pt x="0" y="1290760"/>
                  </a:moveTo>
                  <a:lnTo>
                    <a:pt x="72538" y="1290760"/>
                  </a:lnTo>
                </a:path>
                <a:path w="73025" h="3430904">
                  <a:moveTo>
                    <a:pt x="0" y="858964"/>
                  </a:moveTo>
                  <a:lnTo>
                    <a:pt x="72538" y="858964"/>
                  </a:lnTo>
                </a:path>
                <a:path w="73025" h="3430904">
                  <a:moveTo>
                    <a:pt x="0" y="427164"/>
                  </a:moveTo>
                  <a:lnTo>
                    <a:pt x="72538" y="427164"/>
                  </a:lnTo>
                </a:path>
                <a:path w="73025" h="3430904">
                  <a:moveTo>
                    <a:pt x="0" y="0"/>
                  </a:moveTo>
                  <a:lnTo>
                    <a:pt x="72538" y="0"/>
                  </a:lnTo>
                </a:path>
              </a:pathLst>
            </a:custGeom>
            <a:ln w="9525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87982" y="573887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952965" y="5738876"/>
            <a:ext cx="46292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5405" algn="l"/>
                <a:tab pos="2658110" algn="l"/>
                <a:tab pos="3980815" algn="l"/>
              </a:tabLst>
            </a:pPr>
            <a:r>
              <a:rPr sz="1800" spc="-15" dirty="0">
                <a:latin typeface="Comic Sans MS" pitchFamily="66" charset="0"/>
                <a:cs typeface="Calibri"/>
              </a:rPr>
              <a:t>2</a:t>
            </a:r>
            <a:r>
              <a:rPr sz="1800" dirty="0">
                <a:latin typeface="Comic Sans MS" pitchFamily="66" charset="0"/>
                <a:cs typeface="Calibri"/>
              </a:rPr>
              <a:t>0	</a:t>
            </a:r>
            <a:r>
              <a:rPr sz="1800" spc="-15" dirty="0">
                <a:latin typeface="Comic Sans MS" pitchFamily="66" charset="0"/>
                <a:cs typeface="Calibri"/>
              </a:rPr>
              <a:t>4</a:t>
            </a:r>
            <a:r>
              <a:rPr sz="1800" dirty="0">
                <a:latin typeface="Comic Sans MS" pitchFamily="66" charset="0"/>
                <a:cs typeface="Calibri"/>
              </a:rPr>
              <a:t>0	</a:t>
            </a:r>
            <a:r>
              <a:rPr sz="1800" spc="-15" dirty="0">
                <a:latin typeface="Comic Sans MS" pitchFamily="66" charset="0"/>
                <a:cs typeface="Calibri"/>
              </a:rPr>
              <a:t>6</a:t>
            </a:r>
            <a:r>
              <a:rPr sz="1800" dirty="0">
                <a:latin typeface="Comic Sans MS" pitchFamily="66" charset="0"/>
                <a:cs typeface="Calibri"/>
              </a:rPr>
              <a:t>0	</a:t>
            </a:r>
            <a:r>
              <a:rPr sz="1800" spc="-15" dirty="0">
                <a:latin typeface="Comic Sans MS" pitchFamily="66" charset="0"/>
                <a:cs typeface="Calibri"/>
              </a:rPr>
              <a:t>80</a:t>
            </a:r>
            <a:endParaRPr sz="1800" dirty="0">
              <a:latin typeface="Comic Sans MS" pitchFamily="66" charset="0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86736" y="5738876"/>
            <a:ext cx="5000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mic Sans MS" pitchFamily="66" charset="0"/>
                <a:cs typeface="Calibri"/>
              </a:rPr>
              <a:t>100</a:t>
            </a:r>
            <a:endParaRPr sz="1800" dirty="0">
              <a:latin typeface="Comic Sans MS" pitchFamily="66" charset="0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596" y="2071678"/>
            <a:ext cx="1324972" cy="348287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300"/>
              </a:spcBef>
            </a:pPr>
            <a:r>
              <a:rPr lang="tr-TR" sz="1800" dirty="0" smtClean="0">
                <a:latin typeface="Comic Sans MS" pitchFamily="66" charset="0"/>
                <a:cs typeface="Times New Roman" pitchFamily="18" charset="0"/>
              </a:rPr>
              <a:t>S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erviks</a:t>
            </a:r>
            <a:endParaRPr sz="1800" dirty="0">
              <a:latin typeface="Comic Sans MS" pitchFamily="66" charset="0"/>
              <a:cs typeface="Times New Roman" pitchFamily="18" charset="0"/>
            </a:endParaRPr>
          </a:p>
          <a:p>
            <a:pPr marL="469900" marR="5080" indent="109855" algn="r">
              <a:lnSpc>
                <a:spcPts val="3379"/>
              </a:lnSpc>
              <a:spcBef>
                <a:spcPts val="295"/>
              </a:spcBef>
            </a:pPr>
            <a:r>
              <a:rPr lang="tr-TR" sz="1800" spc="35" dirty="0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sz="1800" spc="-45" dirty="0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800" spc="55" dirty="0" smtClean="0">
                <a:latin typeface="Comic Sans MS" pitchFamily="66" charset="0"/>
                <a:cs typeface="Times New Roman" pitchFamily="18" charset="0"/>
              </a:rPr>
              <a:t>u</a:t>
            </a:r>
            <a:r>
              <a:rPr sz="1800" dirty="0" smtClean="0">
                <a:latin typeface="Comic Sans MS" pitchFamily="66" charset="0"/>
                <a:cs typeface="Times New Roman" pitchFamily="18" charset="0"/>
              </a:rPr>
              <a:t>s  </a:t>
            </a:r>
            <a:r>
              <a:rPr lang="tr-TR" sz="1800" spc="-15" dirty="0" smtClean="0">
                <a:latin typeface="Comic Sans MS" pitchFamily="66" charset="0"/>
                <a:cs typeface="Times New Roman" pitchFamily="18" charset="0"/>
              </a:rPr>
              <a:t>V</a:t>
            </a:r>
            <a:r>
              <a:rPr sz="1800" spc="35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sz="1800" spc="-35" dirty="0" err="1" smtClean="0">
                <a:latin typeface="Comic Sans MS" pitchFamily="66" charset="0"/>
                <a:cs typeface="Times New Roman" pitchFamily="18" charset="0"/>
              </a:rPr>
              <a:t>j</a:t>
            </a:r>
            <a:r>
              <a:rPr sz="1800" spc="-15" dirty="0" err="1" smtClean="0">
                <a:latin typeface="Comic Sans MS" pitchFamily="66" charset="0"/>
                <a:cs typeface="Times New Roman" pitchFamily="18" charset="0"/>
              </a:rPr>
              <a:t>i</a:t>
            </a:r>
            <a:r>
              <a:rPr sz="1800" spc="50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a</a:t>
            </a:r>
            <a:endParaRPr sz="1800" dirty="0">
              <a:latin typeface="Comic Sans MS" pitchFamily="66" charset="0"/>
              <a:cs typeface="Times New Roman" pitchFamily="18" charset="0"/>
            </a:endParaRPr>
          </a:p>
          <a:p>
            <a:pPr marL="530860" marR="10160" indent="-7620" algn="r">
              <a:lnSpc>
                <a:spcPts val="3360"/>
              </a:lnSpc>
              <a:spcBef>
                <a:spcPts val="25"/>
              </a:spcBef>
            </a:pPr>
            <a:r>
              <a:rPr lang="tr-TR" sz="1800" spc="-50" dirty="0" smtClean="0">
                <a:latin typeface="Comic Sans MS" pitchFamily="66" charset="0"/>
                <a:cs typeface="Times New Roman" pitchFamily="18" charset="0"/>
              </a:rPr>
              <a:t>P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1800" spc="55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800" spc="-15" dirty="0" err="1" smtClean="0">
                <a:latin typeface="Comic Sans MS" pitchFamily="66" charset="0"/>
                <a:cs typeface="Times New Roman" pitchFamily="18" charset="0"/>
              </a:rPr>
              <a:t>i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s</a:t>
            </a:r>
            <a:r>
              <a:rPr sz="1800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tr-TR" sz="1800" spc="-15" dirty="0" smtClean="0">
                <a:latin typeface="Comic Sans MS" pitchFamily="66" charset="0"/>
                <a:cs typeface="Times New Roman" pitchFamily="18" charset="0"/>
              </a:rPr>
              <a:t>V</a:t>
            </a:r>
            <a:r>
              <a:rPr sz="1800" spc="55" dirty="0" err="1" smtClean="0">
                <a:latin typeface="Comic Sans MS" pitchFamily="66" charset="0"/>
                <a:cs typeface="Times New Roman" pitchFamily="18" charset="0"/>
              </a:rPr>
              <a:t>u</a:t>
            </a:r>
            <a:r>
              <a:rPr sz="1800" spc="-15" dirty="0" err="1" smtClean="0">
                <a:latin typeface="Comic Sans MS" pitchFamily="66" charset="0"/>
                <a:cs typeface="Times New Roman" pitchFamily="18" charset="0"/>
              </a:rPr>
              <a:t>lva</a:t>
            </a:r>
            <a:endParaRPr sz="1800" dirty="0">
              <a:latin typeface="Comic Sans MS" pitchFamily="66" charset="0"/>
              <a:cs typeface="Times New Roman" pitchFamily="18" charset="0"/>
            </a:endParaRPr>
          </a:p>
          <a:p>
            <a:pPr marR="14604" algn="r">
              <a:lnSpc>
                <a:spcPct val="100000"/>
              </a:lnSpc>
              <a:spcBef>
                <a:spcPts val="910"/>
              </a:spcBef>
            </a:pPr>
            <a:r>
              <a:rPr lang="tr-TR" sz="1800" spc="-50" dirty="0" smtClean="0">
                <a:latin typeface="Comic Sans MS" pitchFamily="66" charset="0"/>
                <a:cs typeface="Times New Roman" pitchFamily="18" charset="0"/>
              </a:rPr>
              <a:t>O</a:t>
            </a:r>
            <a:r>
              <a:rPr sz="1800" spc="70" dirty="0" err="1" smtClean="0">
                <a:latin typeface="Comic Sans MS" pitchFamily="66" charset="0"/>
                <a:cs typeface="Times New Roman" pitchFamily="18" charset="0"/>
              </a:rPr>
              <a:t>r</a:t>
            </a:r>
            <a:r>
              <a:rPr sz="1800" spc="-50" dirty="0" err="1" smtClean="0">
                <a:latin typeface="Comic Sans MS" pitchFamily="66" charset="0"/>
                <a:cs typeface="Times New Roman" pitchFamily="18" charset="0"/>
              </a:rPr>
              <a:t>o</a:t>
            </a:r>
            <a:r>
              <a:rPr sz="1800" spc="45" dirty="0" err="1" smtClean="0">
                <a:latin typeface="Comic Sans MS" pitchFamily="66" charset="0"/>
                <a:cs typeface="Times New Roman" pitchFamily="18" charset="0"/>
              </a:rPr>
              <a:t>f</a:t>
            </a:r>
            <a:r>
              <a:rPr sz="1800" spc="-65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sz="1800" spc="70" dirty="0" err="1" smtClean="0">
                <a:latin typeface="Comic Sans MS" pitchFamily="66" charset="0"/>
                <a:cs typeface="Times New Roman" pitchFamily="18" charset="0"/>
              </a:rPr>
              <a:t>r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1800" spc="-50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800" spc="-20" dirty="0" err="1" smtClean="0">
                <a:latin typeface="Comic Sans MS" pitchFamily="66" charset="0"/>
                <a:cs typeface="Times New Roman" pitchFamily="18" charset="0"/>
              </a:rPr>
              <a:t>k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s</a:t>
            </a:r>
            <a:endParaRPr sz="1800" dirty="0">
              <a:latin typeface="Comic Sans MS" pitchFamily="66" charset="0"/>
              <a:cs typeface="Times New Roman" pitchFamily="18" charset="0"/>
            </a:endParaRPr>
          </a:p>
          <a:p>
            <a:pPr marL="350520" marR="6350" indent="55244" algn="r">
              <a:lnSpc>
                <a:spcPct val="155600"/>
              </a:lnSpc>
              <a:spcBef>
                <a:spcPts val="25"/>
              </a:spcBef>
            </a:pPr>
            <a:r>
              <a:rPr lang="tr-TR" sz="1800" spc="-10" dirty="0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sz="1800" spc="-10" dirty="0" err="1" smtClean="0">
                <a:latin typeface="Comic Sans MS" pitchFamily="66" charset="0"/>
                <a:cs typeface="Times New Roman" pitchFamily="18" charset="0"/>
              </a:rPr>
              <a:t>ğız</a:t>
            </a:r>
            <a:r>
              <a:rPr sz="1800" spc="-9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800" spc="5" dirty="0" err="1">
                <a:latin typeface="Comic Sans MS" pitchFamily="66" charset="0"/>
                <a:cs typeface="Times New Roman" pitchFamily="18" charset="0"/>
              </a:rPr>
              <a:t>içi</a:t>
            </a:r>
            <a:r>
              <a:rPr sz="18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800" spc="-39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1800" spc="-15" dirty="0" smtClean="0">
                <a:latin typeface="Comic Sans MS" pitchFamily="66" charset="0"/>
                <a:cs typeface="Times New Roman" pitchFamily="18" charset="0"/>
              </a:rPr>
              <a:t>L</a:t>
            </a:r>
            <a:r>
              <a:rPr sz="1800" spc="35" dirty="0" err="1" smtClean="0">
                <a:latin typeface="Comic Sans MS" pitchFamily="66" charset="0"/>
                <a:cs typeface="Times New Roman" pitchFamily="18" charset="0"/>
              </a:rPr>
              <a:t>a</a:t>
            </a:r>
            <a:r>
              <a:rPr sz="1800" spc="-30" dirty="0" err="1" smtClean="0">
                <a:latin typeface="Comic Sans MS" pitchFamily="66" charset="0"/>
                <a:cs typeface="Times New Roman" pitchFamily="18" charset="0"/>
              </a:rPr>
              <a:t>r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e</a:t>
            </a:r>
            <a:r>
              <a:rPr sz="1800" spc="-50" dirty="0" err="1" smtClean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800" spc="80" dirty="0" err="1" smtClean="0">
                <a:latin typeface="Comic Sans MS" pitchFamily="66" charset="0"/>
                <a:cs typeface="Times New Roman" pitchFamily="18" charset="0"/>
              </a:rPr>
              <a:t>k</a:t>
            </a:r>
            <a:r>
              <a:rPr sz="1800" dirty="0" err="1" smtClean="0">
                <a:latin typeface="Comic Sans MS" pitchFamily="66" charset="0"/>
                <a:cs typeface="Times New Roman" pitchFamily="18" charset="0"/>
              </a:rPr>
              <a:t>s</a:t>
            </a:r>
            <a:endParaRPr sz="18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4560" y="1670811"/>
            <a:ext cx="175663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omic Sans MS" pitchFamily="66" charset="0"/>
                <a:cs typeface="Times New Roman" pitchFamily="18" charset="0"/>
              </a:rPr>
              <a:t>%</a:t>
            </a:r>
            <a:r>
              <a:rPr sz="2200" spc="-1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25" dirty="0" smtClean="0">
                <a:latin typeface="Comic Sans MS" pitchFamily="66" charset="0"/>
                <a:cs typeface="Times New Roman" pitchFamily="18" charset="0"/>
              </a:rPr>
              <a:t>HPV</a:t>
            </a:r>
            <a:r>
              <a:rPr lang="tr-TR" sz="2200" spc="-25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sz="2200" spc="-25" dirty="0" smtClean="0">
                <a:latin typeface="Comic Sans MS" pitchFamily="66" charset="0"/>
                <a:cs typeface="Times New Roman" pitchFamily="18" charset="0"/>
              </a:rPr>
              <a:t>(+)</a:t>
            </a:r>
            <a:endParaRPr sz="2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8413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5"/>
              </a:spcBef>
            </a:pPr>
            <a:r>
              <a:rPr sz="3000" spc="-15" dirty="0">
                <a:latin typeface="Comic Sans MS" pitchFamily="66" charset="0"/>
                <a:cs typeface="Times New Roman" pitchFamily="18" charset="0"/>
              </a:rPr>
              <a:t>HPV</a:t>
            </a:r>
            <a:r>
              <a:rPr sz="3000" spc="-2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3000" spc="-5" dirty="0">
                <a:latin typeface="Comic Sans MS" pitchFamily="66" charset="0"/>
                <a:cs typeface="Times New Roman" pitchFamily="18" charset="0"/>
              </a:rPr>
              <a:t>İlişkili</a:t>
            </a:r>
            <a:r>
              <a:rPr sz="3000" spc="-1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3000" spc="-10" dirty="0">
                <a:latin typeface="Comic Sans MS" pitchFamily="66" charset="0"/>
                <a:cs typeface="Times New Roman" pitchFamily="18" charset="0"/>
              </a:rPr>
              <a:t>Kanserler</a:t>
            </a:r>
            <a:endParaRPr sz="3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16604" y="6445754"/>
            <a:ext cx="5551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1635" algn="l"/>
              </a:tabLst>
            </a:pPr>
            <a:r>
              <a:rPr sz="1400" dirty="0">
                <a:latin typeface="Comic Sans MS" pitchFamily="66" charset="0"/>
                <a:cs typeface="Times New Roman" pitchFamily="18" charset="0"/>
              </a:rPr>
              <a:t>de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Sa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400" spc="-10" dirty="0">
                <a:latin typeface="Comic Sans MS" pitchFamily="66" charset="0"/>
                <a:cs typeface="Times New Roman" pitchFamily="18" charset="0"/>
              </a:rPr>
              <a:t>j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o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é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,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spc="-10" dirty="0">
                <a:latin typeface="Comic Sans MS" pitchFamily="66" charset="0"/>
                <a:cs typeface="Times New Roman" pitchFamily="18" charset="0"/>
              </a:rPr>
              <a:t>e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t a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l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. J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N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CI Cancer 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p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ec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t</a:t>
            </a:r>
            <a:r>
              <a:rPr sz="1400" spc="-185" dirty="0">
                <a:latin typeface="Comic Sans MS" pitchFamily="66" charset="0"/>
                <a:cs typeface="Times New Roman" pitchFamily="18" charset="0"/>
              </a:rPr>
              <a:t>r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. 2019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;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sz="1400" spc="5" dirty="0">
                <a:latin typeface="Comic Sans MS" pitchFamily="66" charset="0"/>
                <a:cs typeface="Times New Roman" pitchFamily="18" charset="0"/>
              </a:rPr>
              <a:t>(</a:t>
            </a:r>
            <a:r>
              <a:rPr sz="1400" spc="-5" dirty="0">
                <a:latin typeface="Comic Sans MS" pitchFamily="66" charset="0"/>
                <a:cs typeface="Times New Roman" pitchFamily="18" charset="0"/>
              </a:rPr>
              <a:t>4</a:t>
            </a:r>
            <a:r>
              <a:rPr sz="1400" dirty="0">
                <a:latin typeface="Comic Sans MS" pitchFamily="66" charset="0"/>
                <a:cs typeface="Times New Roman" pitchFamily="18" charset="0"/>
              </a:rPr>
              <a:t>):</a:t>
            </a:r>
            <a:r>
              <a:rPr sz="1400" dirty="0" smtClean="0">
                <a:latin typeface="Comic Sans MS" pitchFamily="66" charset="0"/>
                <a:cs typeface="Times New Roman" pitchFamily="18" charset="0"/>
              </a:rPr>
              <a:t>p</a:t>
            </a:r>
            <a:r>
              <a:rPr sz="1400" spc="-10" dirty="0" smtClean="0">
                <a:latin typeface="Comic Sans MS" pitchFamily="66" charset="0"/>
                <a:cs typeface="Times New Roman" pitchFamily="18" charset="0"/>
              </a:rPr>
              <a:t>k</a:t>
            </a:r>
            <a:r>
              <a:rPr sz="1400" spc="-5" dirty="0" smtClean="0">
                <a:latin typeface="Comic Sans MS" pitchFamily="66" charset="0"/>
                <a:cs typeface="Times New Roman" pitchFamily="18" charset="0"/>
              </a:rPr>
              <a:t>y045</a:t>
            </a:r>
            <a:r>
              <a:rPr sz="1400" dirty="0" smtClean="0">
                <a:latin typeface="Comic Sans MS" pitchFamily="66" charset="0"/>
                <a:cs typeface="Times New Roman" pitchFamily="18" charset="0"/>
              </a:rPr>
              <a:t>.</a:t>
            </a:r>
            <a:r>
              <a:rPr sz="1400" dirty="0" smtClean="0">
                <a:solidFill>
                  <a:srgbClr val="898989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endParaRPr sz="1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48E95505-76E3-4550-B38D-A9305FAB8E21}"/>
              </a:ext>
            </a:extLst>
          </p:cNvPr>
          <p:cNvSpPr txBox="1"/>
          <p:nvPr/>
        </p:nvSpPr>
        <p:spPr>
          <a:xfrm>
            <a:off x="471519" y="1295400"/>
            <a:ext cx="8007463" cy="750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2018'de 570.000 yeni </a:t>
            </a:r>
            <a:r>
              <a:rPr lang="tr-TR" sz="2000" dirty="0" err="1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serviks</a:t>
            </a:r>
            <a:r>
              <a:rPr lang="tr-TR" sz="2000" dirty="0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 kanser tanısı ve her yıl 311.000'den fazla </a:t>
            </a:r>
            <a:r>
              <a:rPr lang="tr-TR" sz="2000" dirty="0" err="1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serviks</a:t>
            </a:r>
            <a:r>
              <a:rPr lang="tr-TR" sz="2000" dirty="0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 kanseri ilişkili ölüm</a:t>
            </a:r>
            <a:r>
              <a:rPr lang="tr-TR" sz="2000" dirty="0" smtClean="0">
                <a:solidFill>
                  <a:schemeClr val="bg1"/>
                </a:solidFill>
                <a:effectLst/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,</a:t>
            </a:r>
            <a:endParaRPr lang="tr-TR" sz="2000" dirty="0">
              <a:solidFill>
                <a:schemeClr val="bg1"/>
              </a:solidFill>
              <a:effectLst/>
              <a:latin typeface="Comic Sans MS" pitchFamily="66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3" y="2878520"/>
            <a:ext cx="502205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28" y="5482758"/>
            <a:ext cx="6119671" cy="9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307C7774-88A8-420D-8B61-45318F42B0A2}"/>
              </a:ext>
            </a:extLst>
          </p:cNvPr>
          <p:cNvSpPr txBox="1">
            <a:spLocks/>
          </p:cNvSpPr>
          <p:nvPr/>
        </p:nvSpPr>
        <p:spPr>
          <a:xfrm>
            <a:off x="471519" y="381000"/>
            <a:ext cx="8139081" cy="62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solidFill>
                  <a:schemeClr val="bg1"/>
                </a:solidFill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7 Kadından 1’inde HPV enfeksiyonu olduğu tahmin edilmektedir,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r-TR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="" xmlns:a16="http://schemas.microsoft.com/office/drawing/2014/main" id="{307C7774-88A8-420D-8B61-45318F42B0A2}"/>
              </a:ext>
            </a:extLst>
          </p:cNvPr>
          <p:cNvSpPr txBox="1">
            <a:spLocks/>
          </p:cNvSpPr>
          <p:nvPr/>
        </p:nvSpPr>
        <p:spPr>
          <a:xfrm>
            <a:off x="568501" y="2438400"/>
            <a:ext cx="7931263" cy="62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Her 2 dakikada bir kadın </a:t>
            </a:r>
            <a:r>
              <a:rPr lang="tr-TR" sz="2000" dirty="0" err="1" smtClean="0">
                <a:solidFill>
                  <a:schemeClr val="bg1"/>
                </a:solidFill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serviks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  <a:ea typeface="Calibri" panose="020F0502020204030204" pitchFamily="34" charset="0"/>
                <a:cs typeface="Times New Roman" pitchFamily="18" charset="0"/>
              </a:rPr>
              <a:t> kanseri nedeniyle ölmekte,</a:t>
            </a:r>
            <a:endParaRPr lang="tr-TR" sz="2000" dirty="0">
              <a:solidFill>
                <a:schemeClr val="bg1"/>
              </a:solidFill>
              <a:latin typeface="Comic Sans MS" pitchFamily="66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r-TR" sz="20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3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4259" y="2793"/>
            <a:ext cx="1480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Doç.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Murat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Gültekin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9644" y="294894"/>
            <a:ext cx="424408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25" dirty="0">
                <a:solidFill>
                  <a:srgbClr val="C94B3C"/>
                </a:solidFill>
                <a:latin typeface="Comic Sans MS" pitchFamily="66" charset="0"/>
                <a:cs typeface="Times New Roman" pitchFamily="18" charset="0"/>
              </a:rPr>
              <a:t>HPV’ye</a:t>
            </a:r>
            <a:r>
              <a:rPr sz="3000" b="0" spc="-120" dirty="0">
                <a:solidFill>
                  <a:srgbClr val="C94B3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3000" b="0" spc="-15" dirty="0">
                <a:solidFill>
                  <a:srgbClr val="C94B3C"/>
                </a:solidFill>
                <a:latin typeface="Comic Sans MS" pitchFamily="66" charset="0"/>
                <a:cs typeface="Times New Roman" pitchFamily="18" charset="0"/>
              </a:rPr>
              <a:t>Bağlı</a:t>
            </a:r>
            <a:r>
              <a:rPr sz="3000" b="0" spc="-80" dirty="0">
                <a:solidFill>
                  <a:srgbClr val="C94B3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3000" b="0" spc="-30" dirty="0">
                <a:solidFill>
                  <a:srgbClr val="C94B3C"/>
                </a:solidFill>
                <a:latin typeface="Comic Sans MS" pitchFamily="66" charset="0"/>
                <a:cs typeface="Times New Roman" pitchFamily="18" charset="0"/>
              </a:rPr>
              <a:t>Kanserler</a:t>
            </a:r>
            <a:endParaRPr sz="3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2288" y="6520142"/>
            <a:ext cx="34436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585858"/>
                </a:solidFill>
                <a:latin typeface="Calibri"/>
                <a:cs typeface="Calibri"/>
              </a:rPr>
              <a:t>Parkin</a:t>
            </a:r>
            <a:r>
              <a:rPr sz="900" i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alibri"/>
                <a:cs typeface="Calibri"/>
              </a:rPr>
              <a:t>DM,</a:t>
            </a:r>
            <a:r>
              <a:rPr sz="900" i="1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85858"/>
                </a:solidFill>
                <a:latin typeface="Calibri"/>
                <a:cs typeface="Calibri"/>
              </a:rPr>
              <a:t>Bray</a:t>
            </a:r>
            <a:r>
              <a:rPr sz="900" i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alibri"/>
                <a:cs typeface="Calibri"/>
              </a:rPr>
              <a:t>F.</a:t>
            </a:r>
            <a:r>
              <a:rPr sz="900" i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alibri"/>
                <a:cs typeface="Calibri"/>
              </a:rPr>
              <a:t>Vaccine. 2006;24</a:t>
            </a:r>
            <a:r>
              <a:rPr sz="900" i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85858"/>
                </a:solidFill>
                <a:latin typeface="Calibri"/>
                <a:cs typeface="Calibri"/>
              </a:rPr>
              <a:t>Suppl</a:t>
            </a:r>
            <a:r>
              <a:rPr sz="900" i="1" spc="-5" dirty="0">
                <a:solidFill>
                  <a:srgbClr val="585858"/>
                </a:solidFill>
                <a:latin typeface="Calibri"/>
                <a:cs typeface="Calibri"/>
              </a:rPr>
              <a:t> 3:S11-25’den</a:t>
            </a:r>
            <a:r>
              <a:rPr sz="900" i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85858"/>
                </a:solidFill>
                <a:latin typeface="Calibri"/>
                <a:cs typeface="Calibri"/>
              </a:rPr>
              <a:t>adapte</a:t>
            </a:r>
            <a:r>
              <a:rPr sz="900" i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85858"/>
                </a:solidFill>
                <a:latin typeface="Calibri"/>
                <a:cs typeface="Calibri"/>
              </a:rPr>
              <a:t>edilmiştir.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700" y="2049953"/>
            <a:ext cx="586332" cy="152060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16863" y="1434083"/>
            <a:ext cx="4345305" cy="3237230"/>
            <a:chOff x="816863" y="1434083"/>
            <a:chExt cx="4345305" cy="32372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8" y="1434083"/>
              <a:ext cx="1722119" cy="3236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431" y="2093975"/>
              <a:ext cx="2439923" cy="24216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284" y="3291814"/>
              <a:ext cx="1232903" cy="5501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63" y="3299485"/>
              <a:ext cx="1260335" cy="335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543" y="3288766"/>
              <a:ext cx="1260335" cy="1355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863" y="3284219"/>
              <a:ext cx="1260335" cy="960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12430" y="2114168"/>
              <a:ext cx="2360295" cy="2360295"/>
            </a:xfrm>
            <a:custGeom>
              <a:avLst/>
              <a:gdLst/>
              <a:ahLst/>
              <a:cxnLst/>
              <a:rect l="l" t="t" r="r" b="b"/>
              <a:pathLst>
                <a:path w="2360295" h="2360295">
                  <a:moveTo>
                    <a:pt x="1179995" y="0"/>
                  </a:moveTo>
                  <a:lnTo>
                    <a:pt x="1131350" y="984"/>
                  </a:lnTo>
                  <a:lnTo>
                    <a:pt x="1083207" y="3911"/>
                  </a:lnTo>
                  <a:lnTo>
                    <a:pt x="1035603" y="8744"/>
                  </a:lnTo>
                  <a:lnTo>
                    <a:pt x="988576" y="15444"/>
                  </a:lnTo>
                  <a:lnTo>
                    <a:pt x="942164" y="23973"/>
                  </a:lnTo>
                  <a:lnTo>
                    <a:pt x="896405" y="34294"/>
                  </a:lnTo>
                  <a:lnTo>
                    <a:pt x="851337" y="46368"/>
                  </a:lnTo>
                  <a:lnTo>
                    <a:pt x="806998" y="60158"/>
                  </a:lnTo>
                  <a:lnTo>
                    <a:pt x="763425" y="75625"/>
                  </a:lnTo>
                  <a:lnTo>
                    <a:pt x="720657" y="92731"/>
                  </a:lnTo>
                  <a:lnTo>
                    <a:pt x="678732" y="111439"/>
                  </a:lnTo>
                  <a:lnTo>
                    <a:pt x="637688" y="131711"/>
                  </a:lnTo>
                  <a:lnTo>
                    <a:pt x="597562" y="153508"/>
                  </a:lnTo>
                  <a:lnTo>
                    <a:pt x="558392" y="176793"/>
                  </a:lnTo>
                  <a:lnTo>
                    <a:pt x="520217" y="201527"/>
                  </a:lnTo>
                  <a:lnTo>
                    <a:pt x="483074" y="227673"/>
                  </a:lnTo>
                  <a:lnTo>
                    <a:pt x="447002" y="255193"/>
                  </a:lnTo>
                  <a:lnTo>
                    <a:pt x="412038" y="284048"/>
                  </a:lnTo>
                  <a:lnTo>
                    <a:pt x="378219" y="314201"/>
                  </a:lnTo>
                  <a:lnTo>
                    <a:pt x="345586" y="345614"/>
                  </a:lnTo>
                  <a:lnTo>
                    <a:pt x="314174" y="378249"/>
                  </a:lnTo>
                  <a:lnTo>
                    <a:pt x="284022" y="412068"/>
                  </a:lnTo>
                  <a:lnTo>
                    <a:pt x="255168" y="447032"/>
                  </a:lnTo>
                  <a:lnTo>
                    <a:pt x="227650" y="483104"/>
                  </a:lnTo>
                  <a:lnTo>
                    <a:pt x="201505" y="520247"/>
                  </a:lnTo>
                  <a:lnTo>
                    <a:pt x="176773" y="558421"/>
                  </a:lnTo>
                  <a:lnTo>
                    <a:pt x="153490" y="597589"/>
                  </a:lnTo>
                  <a:lnTo>
                    <a:pt x="131695" y="637714"/>
                  </a:lnTo>
                  <a:lnTo>
                    <a:pt x="111425" y="678756"/>
                  </a:lnTo>
                  <a:lnTo>
                    <a:pt x="92719" y="720679"/>
                  </a:lnTo>
                  <a:lnTo>
                    <a:pt x="75615" y="763444"/>
                  </a:lnTo>
                  <a:lnTo>
                    <a:pt x="60150" y="807012"/>
                  </a:lnTo>
                  <a:lnTo>
                    <a:pt x="46362" y="851347"/>
                  </a:lnTo>
                  <a:lnTo>
                    <a:pt x="34289" y="896411"/>
                  </a:lnTo>
                  <a:lnTo>
                    <a:pt x="23970" y="942164"/>
                  </a:lnTo>
                  <a:lnTo>
                    <a:pt x="15442" y="988570"/>
                  </a:lnTo>
                  <a:lnTo>
                    <a:pt x="8743" y="1035590"/>
                  </a:lnTo>
                  <a:lnTo>
                    <a:pt x="3911" y="1083186"/>
                  </a:lnTo>
                  <a:lnTo>
                    <a:pt x="984" y="1131321"/>
                  </a:lnTo>
                  <a:lnTo>
                    <a:pt x="0" y="1179956"/>
                  </a:lnTo>
                  <a:lnTo>
                    <a:pt x="1179995" y="1179956"/>
                  </a:lnTo>
                  <a:lnTo>
                    <a:pt x="97320" y="1649094"/>
                  </a:lnTo>
                  <a:lnTo>
                    <a:pt x="117501" y="1693189"/>
                  </a:lnTo>
                  <a:lnTo>
                    <a:pt x="139337" y="1736165"/>
                  </a:lnTo>
                  <a:lnTo>
                    <a:pt x="162779" y="1777993"/>
                  </a:lnTo>
                  <a:lnTo>
                    <a:pt x="187780" y="1818641"/>
                  </a:lnTo>
                  <a:lnTo>
                    <a:pt x="214292" y="1858077"/>
                  </a:lnTo>
                  <a:lnTo>
                    <a:pt x="242267" y="1896271"/>
                  </a:lnTo>
                  <a:lnTo>
                    <a:pt x="271658" y="1933191"/>
                  </a:lnTo>
                  <a:lnTo>
                    <a:pt x="302417" y="1968806"/>
                  </a:lnTo>
                  <a:lnTo>
                    <a:pt x="334496" y="2003085"/>
                  </a:lnTo>
                  <a:lnTo>
                    <a:pt x="367848" y="2035996"/>
                  </a:lnTo>
                  <a:lnTo>
                    <a:pt x="402426" y="2067508"/>
                  </a:lnTo>
                  <a:lnTo>
                    <a:pt x="438180" y="2097590"/>
                  </a:lnTo>
                  <a:lnTo>
                    <a:pt x="475065" y="2126211"/>
                  </a:lnTo>
                  <a:lnTo>
                    <a:pt x="513031" y="2153339"/>
                  </a:lnTo>
                  <a:lnTo>
                    <a:pt x="552033" y="2178944"/>
                  </a:lnTo>
                  <a:lnTo>
                    <a:pt x="592021" y="2202993"/>
                  </a:lnTo>
                  <a:lnTo>
                    <a:pt x="632948" y="2225456"/>
                  </a:lnTo>
                  <a:lnTo>
                    <a:pt x="674767" y="2246302"/>
                  </a:lnTo>
                  <a:lnTo>
                    <a:pt x="717430" y="2265499"/>
                  </a:lnTo>
                  <a:lnTo>
                    <a:pt x="760889" y="2283016"/>
                  </a:lnTo>
                  <a:lnTo>
                    <a:pt x="805097" y="2298822"/>
                  </a:lnTo>
                  <a:lnTo>
                    <a:pt x="850006" y="2312885"/>
                  </a:lnTo>
                  <a:lnTo>
                    <a:pt x="895568" y="2325174"/>
                  </a:lnTo>
                  <a:lnTo>
                    <a:pt x="941736" y="2335659"/>
                  </a:lnTo>
                  <a:lnTo>
                    <a:pt x="988463" y="2344307"/>
                  </a:lnTo>
                  <a:lnTo>
                    <a:pt x="1035699" y="2351088"/>
                  </a:lnTo>
                  <a:lnTo>
                    <a:pt x="1083398" y="2355970"/>
                  </a:lnTo>
                  <a:lnTo>
                    <a:pt x="1131513" y="2358922"/>
                  </a:lnTo>
                  <a:lnTo>
                    <a:pt x="1179995" y="2359913"/>
                  </a:lnTo>
                  <a:lnTo>
                    <a:pt x="1228630" y="2358929"/>
                  </a:lnTo>
                  <a:lnTo>
                    <a:pt x="1276765" y="2356003"/>
                  </a:lnTo>
                  <a:lnTo>
                    <a:pt x="1324361" y="2351171"/>
                  </a:lnTo>
                  <a:lnTo>
                    <a:pt x="1371381" y="2344472"/>
                  </a:lnTo>
                  <a:lnTo>
                    <a:pt x="1417787" y="2335945"/>
                  </a:lnTo>
                  <a:lnTo>
                    <a:pt x="1463540" y="2325626"/>
                  </a:lnTo>
                  <a:lnTo>
                    <a:pt x="1508604" y="2313554"/>
                  </a:lnTo>
                  <a:lnTo>
                    <a:pt x="1552939" y="2299767"/>
                  </a:lnTo>
                  <a:lnTo>
                    <a:pt x="1596508" y="2284303"/>
                  </a:lnTo>
                  <a:lnTo>
                    <a:pt x="1639272" y="2267200"/>
                  </a:lnTo>
                  <a:lnTo>
                    <a:pt x="1681195" y="2248495"/>
                  </a:lnTo>
                  <a:lnTo>
                    <a:pt x="1722237" y="2228226"/>
                  </a:lnTo>
                  <a:lnTo>
                    <a:pt x="1762362" y="2206432"/>
                  </a:lnTo>
                  <a:lnTo>
                    <a:pt x="1801530" y="2183151"/>
                  </a:lnTo>
                  <a:lnTo>
                    <a:pt x="1839704" y="2158420"/>
                  </a:lnTo>
                  <a:lnTo>
                    <a:pt x="1876847" y="2132277"/>
                  </a:lnTo>
                  <a:lnTo>
                    <a:pt x="1912919" y="2104760"/>
                  </a:lnTo>
                  <a:lnTo>
                    <a:pt x="1947884" y="2075907"/>
                  </a:lnTo>
                  <a:lnTo>
                    <a:pt x="1981702" y="2045757"/>
                  </a:lnTo>
                  <a:lnTo>
                    <a:pt x="2014337" y="2014346"/>
                  </a:lnTo>
                  <a:lnTo>
                    <a:pt x="2045750" y="1981714"/>
                  </a:lnTo>
                  <a:lnTo>
                    <a:pt x="2075903" y="1947897"/>
                  </a:lnTo>
                  <a:lnTo>
                    <a:pt x="2104759" y="1912935"/>
                  </a:lnTo>
                  <a:lnTo>
                    <a:pt x="2132278" y="1876863"/>
                  </a:lnTo>
                  <a:lnTo>
                    <a:pt x="2158424" y="1839722"/>
                  </a:lnTo>
                  <a:lnTo>
                    <a:pt x="2183159" y="1801548"/>
                  </a:lnTo>
                  <a:lnTo>
                    <a:pt x="2206443" y="1762380"/>
                  </a:lnTo>
                  <a:lnTo>
                    <a:pt x="2228240" y="1722255"/>
                  </a:lnTo>
                  <a:lnTo>
                    <a:pt x="2248512" y="1681212"/>
                  </a:lnTo>
                  <a:lnTo>
                    <a:pt x="2267220" y="1639288"/>
                  </a:lnTo>
                  <a:lnTo>
                    <a:pt x="2284326" y="1596521"/>
                  </a:lnTo>
                  <a:lnTo>
                    <a:pt x="2299793" y="1552949"/>
                  </a:lnTo>
                  <a:lnTo>
                    <a:pt x="2313583" y="1508611"/>
                  </a:lnTo>
                  <a:lnTo>
                    <a:pt x="2325657" y="1463544"/>
                  </a:lnTo>
                  <a:lnTo>
                    <a:pt x="2335978" y="1417785"/>
                  </a:lnTo>
                  <a:lnTo>
                    <a:pt x="2344507" y="1371374"/>
                  </a:lnTo>
                  <a:lnTo>
                    <a:pt x="2351207" y="1324347"/>
                  </a:lnTo>
                  <a:lnTo>
                    <a:pt x="2356040" y="1276744"/>
                  </a:lnTo>
                  <a:lnTo>
                    <a:pt x="2358967" y="1228601"/>
                  </a:lnTo>
                  <a:lnTo>
                    <a:pt x="2359952" y="1179956"/>
                  </a:lnTo>
                  <a:lnTo>
                    <a:pt x="2358967" y="1131321"/>
                  </a:lnTo>
                  <a:lnTo>
                    <a:pt x="2356040" y="1083186"/>
                  </a:lnTo>
                  <a:lnTo>
                    <a:pt x="2351207" y="1035590"/>
                  </a:lnTo>
                  <a:lnTo>
                    <a:pt x="2344507" y="988570"/>
                  </a:lnTo>
                  <a:lnTo>
                    <a:pt x="2335978" y="942164"/>
                  </a:lnTo>
                  <a:lnTo>
                    <a:pt x="2325657" y="896411"/>
                  </a:lnTo>
                  <a:lnTo>
                    <a:pt x="2313583" y="851347"/>
                  </a:lnTo>
                  <a:lnTo>
                    <a:pt x="2299793" y="807012"/>
                  </a:lnTo>
                  <a:lnTo>
                    <a:pt x="2284326" y="763444"/>
                  </a:lnTo>
                  <a:lnTo>
                    <a:pt x="2267220" y="720679"/>
                  </a:lnTo>
                  <a:lnTo>
                    <a:pt x="2248512" y="678756"/>
                  </a:lnTo>
                  <a:lnTo>
                    <a:pt x="2228240" y="637714"/>
                  </a:lnTo>
                  <a:lnTo>
                    <a:pt x="2206443" y="597589"/>
                  </a:lnTo>
                  <a:lnTo>
                    <a:pt x="2183159" y="558421"/>
                  </a:lnTo>
                  <a:lnTo>
                    <a:pt x="2158424" y="520247"/>
                  </a:lnTo>
                  <a:lnTo>
                    <a:pt x="2132278" y="483104"/>
                  </a:lnTo>
                  <a:lnTo>
                    <a:pt x="2104759" y="447032"/>
                  </a:lnTo>
                  <a:lnTo>
                    <a:pt x="2075903" y="412068"/>
                  </a:lnTo>
                  <a:lnTo>
                    <a:pt x="2045750" y="378249"/>
                  </a:lnTo>
                  <a:lnTo>
                    <a:pt x="2014337" y="345614"/>
                  </a:lnTo>
                  <a:lnTo>
                    <a:pt x="1981702" y="314201"/>
                  </a:lnTo>
                  <a:lnTo>
                    <a:pt x="1947884" y="284048"/>
                  </a:lnTo>
                  <a:lnTo>
                    <a:pt x="1912919" y="255193"/>
                  </a:lnTo>
                  <a:lnTo>
                    <a:pt x="1876847" y="227673"/>
                  </a:lnTo>
                  <a:lnTo>
                    <a:pt x="1839704" y="201527"/>
                  </a:lnTo>
                  <a:lnTo>
                    <a:pt x="1801530" y="176793"/>
                  </a:lnTo>
                  <a:lnTo>
                    <a:pt x="1762362" y="153508"/>
                  </a:lnTo>
                  <a:lnTo>
                    <a:pt x="1722237" y="131711"/>
                  </a:lnTo>
                  <a:lnTo>
                    <a:pt x="1681195" y="111439"/>
                  </a:lnTo>
                  <a:lnTo>
                    <a:pt x="1639272" y="92731"/>
                  </a:lnTo>
                  <a:lnTo>
                    <a:pt x="1596508" y="75625"/>
                  </a:lnTo>
                  <a:lnTo>
                    <a:pt x="1552939" y="60158"/>
                  </a:lnTo>
                  <a:lnTo>
                    <a:pt x="1508604" y="46368"/>
                  </a:lnTo>
                  <a:lnTo>
                    <a:pt x="1463540" y="34294"/>
                  </a:lnTo>
                  <a:lnTo>
                    <a:pt x="1417787" y="23973"/>
                  </a:lnTo>
                  <a:lnTo>
                    <a:pt x="1371381" y="15444"/>
                  </a:lnTo>
                  <a:lnTo>
                    <a:pt x="1324361" y="8744"/>
                  </a:lnTo>
                  <a:lnTo>
                    <a:pt x="1276765" y="3911"/>
                  </a:lnTo>
                  <a:lnTo>
                    <a:pt x="1228630" y="984"/>
                  </a:lnTo>
                  <a:lnTo>
                    <a:pt x="1179995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2070" y="3312286"/>
              <a:ext cx="1152525" cy="469265"/>
            </a:xfrm>
            <a:custGeom>
              <a:avLst/>
              <a:gdLst/>
              <a:ahLst/>
              <a:cxnLst/>
              <a:rect l="l" t="t" r="r" b="b"/>
              <a:pathLst>
                <a:path w="1152525" h="469264">
                  <a:moveTo>
                    <a:pt x="1152029" y="0"/>
                  </a:moveTo>
                  <a:lnTo>
                    <a:pt x="0" y="255270"/>
                  </a:lnTo>
                  <a:lnTo>
                    <a:pt x="13482" y="309957"/>
                  </a:lnTo>
                  <a:lnTo>
                    <a:pt x="29544" y="363870"/>
                  </a:lnTo>
                  <a:lnTo>
                    <a:pt x="48157" y="416950"/>
                  </a:lnTo>
                  <a:lnTo>
                    <a:pt x="69291" y="469138"/>
                  </a:lnTo>
                  <a:lnTo>
                    <a:pt x="1152029" y="0"/>
                  </a:lnTo>
                  <a:close/>
                </a:path>
              </a:pathLst>
            </a:custGeom>
            <a:solidFill>
              <a:srgbClr val="11A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0467" y="3318510"/>
              <a:ext cx="1179195" cy="255904"/>
            </a:xfrm>
            <a:custGeom>
              <a:avLst/>
              <a:gdLst/>
              <a:ahLst/>
              <a:cxnLst/>
              <a:rect l="l" t="t" r="r" b="b"/>
              <a:pathLst>
                <a:path w="1179195" h="255904">
                  <a:moveTo>
                    <a:pt x="1178636" y="0"/>
                  </a:moveTo>
                  <a:lnTo>
                    <a:pt x="0" y="56261"/>
                  </a:lnTo>
                  <a:lnTo>
                    <a:pt x="3462" y="106449"/>
                  </a:lnTo>
                  <a:lnTo>
                    <a:pt x="9061" y="156400"/>
                  </a:lnTo>
                  <a:lnTo>
                    <a:pt x="16784" y="206065"/>
                  </a:lnTo>
                  <a:lnTo>
                    <a:pt x="26619" y="255397"/>
                  </a:lnTo>
                  <a:lnTo>
                    <a:pt x="117863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5580" y="3307841"/>
              <a:ext cx="1179830" cy="56515"/>
            </a:xfrm>
            <a:custGeom>
              <a:avLst/>
              <a:gdLst/>
              <a:ahLst/>
              <a:cxnLst/>
              <a:rect l="l" t="t" r="r" b="b"/>
              <a:pathLst>
                <a:path w="1179830" h="56514">
                  <a:moveTo>
                    <a:pt x="1179830" y="0"/>
                  </a:moveTo>
                  <a:lnTo>
                    <a:pt x="0" y="15367"/>
                  </a:lnTo>
                  <a:lnTo>
                    <a:pt x="178" y="25576"/>
                  </a:lnTo>
                  <a:lnTo>
                    <a:pt x="1244" y="56134"/>
                  </a:lnTo>
                  <a:lnTo>
                    <a:pt x="117983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193" y="3303397"/>
              <a:ext cx="1180465" cy="15875"/>
            </a:xfrm>
            <a:custGeom>
              <a:avLst/>
              <a:gdLst/>
              <a:ahLst/>
              <a:cxnLst/>
              <a:rect l="l" t="t" r="r" b="b"/>
              <a:pathLst>
                <a:path w="1180464" h="15875">
                  <a:moveTo>
                    <a:pt x="1179918" y="0"/>
                  </a:moveTo>
                  <a:lnTo>
                    <a:pt x="0" y="0"/>
                  </a:lnTo>
                  <a:lnTo>
                    <a:pt x="101" y="15493"/>
                  </a:lnTo>
                  <a:lnTo>
                    <a:pt x="11799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7635" y="3343655"/>
              <a:ext cx="303530" cy="548640"/>
            </a:xfrm>
            <a:custGeom>
              <a:avLst/>
              <a:gdLst/>
              <a:ahLst/>
              <a:cxnLst/>
              <a:rect l="l" t="t" r="r" b="b"/>
              <a:pathLst>
                <a:path w="303530" h="548639">
                  <a:moveTo>
                    <a:pt x="303275" y="332232"/>
                  </a:moveTo>
                  <a:lnTo>
                    <a:pt x="170687" y="548640"/>
                  </a:lnTo>
                  <a:lnTo>
                    <a:pt x="112775" y="548640"/>
                  </a:lnTo>
                </a:path>
                <a:path w="303530" h="548639">
                  <a:moveTo>
                    <a:pt x="161544" y="131064"/>
                  </a:moveTo>
                  <a:lnTo>
                    <a:pt x="128015" y="248412"/>
                  </a:lnTo>
                  <a:lnTo>
                    <a:pt x="71627" y="248412"/>
                  </a:lnTo>
                </a:path>
                <a:path w="303530" h="548639">
                  <a:moveTo>
                    <a:pt x="68579" y="0"/>
                  </a:moveTo>
                  <a:lnTo>
                    <a:pt x="57911" y="51816"/>
                  </a:lnTo>
                  <a:lnTo>
                    <a:pt x="0" y="51816"/>
                  </a:lnTo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52288" y="1181100"/>
            <a:ext cx="2346960" cy="680956"/>
          </a:xfrm>
          <a:prstGeom prst="rect">
            <a:avLst/>
          </a:prstGeom>
          <a:solidFill>
            <a:srgbClr val="0099FF">
              <a:alpha val="50195"/>
            </a:srgbClr>
          </a:solidFill>
        </p:spPr>
        <p:txBody>
          <a:bodyPr vert="horz" wrap="square" lIns="0" tIns="34290" rIns="0" bIns="0" rtlCol="0">
            <a:spAutoFit/>
          </a:bodyPr>
          <a:lstStyle/>
          <a:p>
            <a:pPr marL="298450" marR="290195" algn="ctr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Erkeklerde</a:t>
            </a:r>
            <a:r>
              <a:rPr sz="1400" b="1" spc="-5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HPV’ye</a:t>
            </a:r>
            <a:r>
              <a:rPr sz="1400" b="1" spc="-2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bağlı </a:t>
            </a:r>
            <a:r>
              <a:rPr sz="1400" b="1" spc="-30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kanser</a:t>
            </a:r>
            <a:endParaRPr sz="1400" dirty="0">
              <a:latin typeface="Comic Sans MS" pitchFamily="66" charset="0"/>
              <a:cs typeface="Times New Roman" pitchFamily="18" charset="0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33,800</a:t>
            </a:r>
            <a:r>
              <a:rPr sz="1400" b="1" spc="-1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vaka</a:t>
            </a:r>
            <a:r>
              <a:rPr sz="1400" b="1" spc="-30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/yıl</a:t>
            </a:r>
            <a:endParaRPr sz="1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788" y="2114168"/>
            <a:ext cx="72123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6699"/>
                </a:solidFill>
                <a:latin typeface="Comic Sans MS" pitchFamily="66" charset="0"/>
                <a:cs typeface="Arial"/>
              </a:rPr>
              <a:t>492800</a:t>
            </a:r>
            <a:endParaRPr sz="1000" dirty="0">
              <a:latin typeface="Comic Sans MS" pitchFamily="66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000" y="3754628"/>
            <a:ext cx="62260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11ADC7"/>
                </a:solidFill>
                <a:latin typeface="Comic Sans MS" pitchFamily="66" charset="0"/>
                <a:cs typeface="Times New Roman" pitchFamily="18" charset="0"/>
              </a:rPr>
              <a:t>16000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000" y="3453129"/>
            <a:ext cx="57078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14300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000" y="2932332"/>
            <a:ext cx="508253" cy="4962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770"/>
              </a:spcBef>
            </a:pPr>
            <a:r>
              <a:rPr sz="1000" b="1" spc="-1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1100</a:t>
            </a:r>
            <a:endParaRPr sz="1000" dirty="0">
              <a:latin typeface="Comic Sans MS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b="1" spc="-10" dirty="0">
                <a:solidFill>
                  <a:srgbClr val="FF6600"/>
                </a:solidFill>
                <a:latin typeface="Arial"/>
                <a:cs typeface="Arial"/>
              </a:rPr>
              <a:t>2900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65847" y="2700527"/>
            <a:ext cx="902335" cy="896619"/>
            <a:chOff x="7165847" y="2700527"/>
            <a:chExt cx="902335" cy="896619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06197" y="2709570"/>
              <a:ext cx="461944" cy="7516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0711" y="3099815"/>
              <a:ext cx="722401" cy="4800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7851" y="2866618"/>
              <a:ext cx="480059" cy="4496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2527" y="2700527"/>
              <a:ext cx="405396" cy="4800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639684" y="2720339"/>
              <a:ext cx="399415" cy="698500"/>
            </a:xfrm>
            <a:custGeom>
              <a:avLst/>
              <a:gdLst/>
              <a:ahLst/>
              <a:cxnLst/>
              <a:rect l="l" t="t" r="r" b="b"/>
              <a:pathLst>
                <a:path w="399415" h="698500">
                  <a:moveTo>
                    <a:pt x="0" y="0"/>
                  </a:moveTo>
                  <a:lnTo>
                    <a:pt x="0" y="399414"/>
                  </a:lnTo>
                  <a:lnTo>
                    <a:pt x="264922" y="698373"/>
                  </a:lnTo>
                  <a:lnTo>
                    <a:pt x="299284" y="663937"/>
                  </a:lnTo>
                  <a:lnTo>
                    <a:pt x="328963" y="625941"/>
                  </a:lnTo>
                  <a:lnTo>
                    <a:pt x="353739" y="584866"/>
                  </a:lnTo>
                  <a:lnTo>
                    <a:pt x="373392" y="541193"/>
                  </a:lnTo>
                  <a:lnTo>
                    <a:pt x="387702" y="495406"/>
                  </a:lnTo>
                  <a:lnTo>
                    <a:pt x="396450" y="447986"/>
                  </a:lnTo>
                  <a:lnTo>
                    <a:pt x="399415" y="399414"/>
                  </a:lnTo>
                  <a:lnTo>
                    <a:pt x="396727" y="352833"/>
                  </a:lnTo>
                  <a:lnTo>
                    <a:pt x="388866" y="307830"/>
                  </a:lnTo>
                  <a:lnTo>
                    <a:pt x="376130" y="264705"/>
                  </a:lnTo>
                  <a:lnTo>
                    <a:pt x="358819" y="223758"/>
                  </a:lnTo>
                  <a:lnTo>
                    <a:pt x="337232" y="185289"/>
                  </a:lnTo>
                  <a:lnTo>
                    <a:pt x="311670" y="149597"/>
                  </a:lnTo>
                  <a:lnTo>
                    <a:pt x="282432" y="116982"/>
                  </a:lnTo>
                  <a:lnTo>
                    <a:pt x="249817" y="87744"/>
                  </a:lnTo>
                  <a:lnTo>
                    <a:pt x="214125" y="62182"/>
                  </a:lnTo>
                  <a:lnTo>
                    <a:pt x="175656" y="40595"/>
                  </a:lnTo>
                  <a:lnTo>
                    <a:pt x="134709" y="23284"/>
                  </a:lnTo>
                  <a:lnTo>
                    <a:pt x="91584" y="10548"/>
                  </a:lnTo>
                  <a:lnTo>
                    <a:pt x="46581" y="2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63637" y="3119754"/>
              <a:ext cx="641350" cy="399415"/>
            </a:xfrm>
            <a:custGeom>
              <a:avLst/>
              <a:gdLst/>
              <a:ahLst/>
              <a:cxnLst/>
              <a:rect l="l" t="t" r="r" b="b"/>
              <a:pathLst>
                <a:path w="641350" h="399414">
                  <a:moveTo>
                    <a:pt x="376046" y="0"/>
                  </a:moveTo>
                  <a:lnTo>
                    <a:pt x="0" y="134620"/>
                  </a:lnTo>
                  <a:lnTo>
                    <a:pt x="14527" y="169800"/>
                  </a:lnTo>
                  <a:lnTo>
                    <a:pt x="32305" y="203374"/>
                  </a:lnTo>
                  <a:lnTo>
                    <a:pt x="77088" y="264795"/>
                  </a:lnTo>
                  <a:lnTo>
                    <a:pt x="109992" y="297877"/>
                  </a:lnTo>
                  <a:lnTo>
                    <a:pt x="145720" y="326350"/>
                  </a:lnTo>
                  <a:lnTo>
                    <a:pt x="183849" y="350186"/>
                  </a:lnTo>
                  <a:lnTo>
                    <a:pt x="223957" y="369361"/>
                  </a:lnTo>
                  <a:lnTo>
                    <a:pt x="265622" y="383848"/>
                  </a:lnTo>
                  <a:lnTo>
                    <a:pt x="308421" y="393620"/>
                  </a:lnTo>
                  <a:lnTo>
                    <a:pt x="351932" y="398653"/>
                  </a:lnTo>
                  <a:lnTo>
                    <a:pt x="395733" y="398918"/>
                  </a:lnTo>
                  <a:lnTo>
                    <a:pt x="439402" y="394392"/>
                  </a:lnTo>
                  <a:lnTo>
                    <a:pt x="482515" y="385046"/>
                  </a:lnTo>
                  <a:lnTo>
                    <a:pt x="524650" y="370857"/>
                  </a:lnTo>
                  <a:lnTo>
                    <a:pt x="565386" y="351796"/>
                  </a:lnTo>
                  <a:lnTo>
                    <a:pt x="604300" y="327838"/>
                  </a:lnTo>
                  <a:lnTo>
                    <a:pt x="640968" y="298958"/>
                  </a:lnTo>
                  <a:lnTo>
                    <a:pt x="37604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40338" y="2886709"/>
              <a:ext cx="399415" cy="367665"/>
            </a:xfrm>
            <a:custGeom>
              <a:avLst/>
              <a:gdLst/>
              <a:ahLst/>
              <a:cxnLst/>
              <a:rect l="l" t="t" r="r" b="b"/>
              <a:pathLst>
                <a:path w="399415" h="367664">
                  <a:moveTo>
                    <a:pt x="74861" y="0"/>
                  </a:moveTo>
                  <a:lnTo>
                    <a:pt x="48846" y="41358"/>
                  </a:lnTo>
                  <a:lnTo>
                    <a:pt x="28282" y="85076"/>
                  </a:lnTo>
                  <a:lnTo>
                    <a:pt x="13240" y="130630"/>
                  </a:lnTo>
                  <a:lnTo>
                    <a:pt x="3789" y="177498"/>
                  </a:lnTo>
                  <a:lnTo>
                    <a:pt x="0" y="225158"/>
                  </a:lnTo>
                  <a:lnTo>
                    <a:pt x="1941" y="273087"/>
                  </a:lnTo>
                  <a:lnTo>
                    <a:pt x="9685" y="320764"/>
                  </a:lnTo>
                  <a:lnTo>
                    <a:pt x="23299" y="367664"/>
                  </a:lnTo>
                  <a:lnTo>
                    <a:pt x="399346" y="233044"/>
                  </a:lnTo>
                  <a:lnTo>
                    <a:pt x="7486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5199" y="2720339"/>
              <a:ext cx="324485" cy="399415"/>
            </a:xfrm>
            <a:custGeom>
              <a:avLst/>
              <a:gdLst/>
              <a:ahLst/>
              <a:cxnLst/>
              <a:rect l="l" t="t" r="r" b="b"/>
              <a:pathLst>
                <a:path w="324484" h="399414">
                  <a:moveTo>
                    <a:pt x="324484" y="0"/>
                  </a:moveTo>
                  <a:lnTo>
                    <a:pt x="276683" y="2866"/>
                  </a:lnTo>
                  <a:lnTo>
                    <a:pt x="230064" y="11314"/>
                  </a:lnTo>
                  <a:lnTo>
                    <a:pt x="185070" y="25114"/>
                  </a:lnTo>
                  <a:lnTo>
                    <a:pt x="142144" y="44037"/>
                  </a:lnTo>
                  <a:lnTo>
                    <a:pt x="101731" y="67853"/>
                  </a:lnTo>
                  <a:lnTo>
                    <a:pt x="64273" y="96333"/>
                  </a:lnTo>
                  <a:lnTo>
                    <a:pt x="30215" y="129248"/>
                  </a:lnTo>
                  <a:lnTo>
                    <a:pt x="0" y="166370"/>
                  </a:lnTo>
                  <a:lnTo>
                    <a:pt x="324484" y="399414"/>
                  </a:lnTo>
                  <a:lnTo>
                    <a:pt x="3244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13191" y="2781299"/>
              <a:ext cx="12700" cy="196850"/>
            </a:xfrm>
            <a:custGeom>
              <a:avLst/>
              <a:gdLst/>
              <a:ahLst/>
              <a:cxnLst/>
              <a:rect l="l" t="t" r="r" b="b"/>
              <a:pathLst>
                <a:path w="12700" h="196850">
                  <a:moveTo>
                    <a:pt x="6096" y="-4572"/>
                  </a:moveTo>
                  <a:lnTo>
                    <a:pt x="6096" y="201168"/>
                  </a:lnTo>
                </a:path>
              </a:pathLst>
            </a:custGeom>
            <a:ln w="21335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70419" y="2732531"/>
              <a:ext cx="370840" cy="859790"/>
            </a:xfrm>
            <a:custGeom>
              <a:avLst/>
              <a:gdLst/>
              <a:ahLst/>
              <a:cxnLst/>
              <a:rect l="l" t="t" r="r" b="b"/>
              <a:pathLst>
                <a:path w="370840" h="859789">
                  <a:moveTo>
                    <a:pt x="370331" y="774191"/>
                  </a:moveTo>
                  <a:lnTo>
                    <a:pt x="252983" y="859535"/>
                  </a:lnTo>
                  <a:lnTo>
                    <a:pt x="196596" y="859535"/>
                  </a:lnTo>
                </a:path>
                <a:path w="370840" h="859789">
                  <a:moveTo>
                    <a:pt x="73151" y="332231"/>
                  </a:moveTo>
                  <a:lnTo>
                    <a:pt x="57911" y="434339"/>
                  </a:lnTo>
                  <a:lnTo>
                    <a:pt x="0" y="434339"/>
                  </a:lnTo>
                </a:path>
                <a:path w="370840" h="859789">
                  <a:moveTo>
                    <a:pt x="286511" y="32003"/>
                  </a:moveTo>
                  <a:lnTo>
                    <a:pt x="237744" y="0"/>
                  </a:lnTo>
                  <a:lnTo>
                    <a:pt x="181355" y="0"/>
                  </a:lnTo>
                </a:path>
              </a:pathLst>
            </a:custGeom>
            <a:ln w="9144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034272" y="2642998"/>
            <a:ext cx="50012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13000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58127" y="3461180"/>
            <a:ext cx="50152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3366FF"/>
                </a:solidFill>
                <a:latin typeface="Comic Sans MS" pitchFamily="66" charset="0"/>
                <a:cs typeface="Times New Roman" pitchFamily="18" charset="0"/>
              </a:rPr>
              <a:t>10500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8391" y="3069589"/>
            <a:ext cx="47580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5200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58127" y="2593974"/>
            <a:ext cx="48653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5100</a:t>
            </a:r>
            <a:endParaRPr sz="1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45875" y="3825613"/>
            <a:ext cx="82823" cy="113170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29375" y="5109919"/>
            <a:ext cx="98107" cy="9222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552082" y="3688094"/>
            <a:ext cx="1271359" cy="1572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Servikal</a:t>
            </a:r>
            <a:r>
              <a:rPr sz="1200" spc="-6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kanser </a:t>
            </a:r>
            <a:r>
              <a:rPr sz="1200" spc="-254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Vulva/vajina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  <a:p>
            <a:pPr marL="12700" marR="615950">
              <a:lnSpc>
                <a:spcPct val="140200"/>
              </a:lnSpc>
            </a:pPr>
            <a:r>
              <a:rPr sz="120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sz="1200" spc="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n</a:t>
            </a:r>
            <a:r>
              <a:rPr sz="120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üs  </a:t>
            </a:r>
            <a:r>
              <a:rPr sz="1200" spc="-1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Oral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  <a:p>
            <a:pPr marL="12700" marR="241300">
              <a:lnSpc>
                <a:spcPts val="202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sz="1200" spc="-3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sz="1200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sz="1200" spc="-1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f</a:t>
            </a:r>
            <a:r>
              <a:rPr sz="120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sz="1200" spc="-1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sz="120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sz="1200" spc="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n</a:t>
            </a:r>
            <a:r>
              <a:rPr sz="1200" spc="-2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r>
              <a:rPr sz="1200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s  </a:t>
            </a:r>
            <a:r>
              <a:rPr sz="1200" spc="-5" dirty="0">
                <a:solidFill>
                  <a:srgbClr val="585858"/>
                </a:solidFill>
                <a:latin typeface="Comic Sans MS" pitchFamily="66" charset="0"/>
                <a:cs typeface="Times New Roman" pitchFamily="18" charset="0"/>
              </a:rPr>
              <a:t>Penis</a:t>
            </a:r>
            <a:endParaRPr sz="1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8489" y="5630374"/>
            <a:ext cx="760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Comic Sans MS" pitchFamily="66" charset="0"/>
                <a:cs typeface="Times New Roman" panose="02020603050405020304" pitchFamily="18" charset="0"/>
              </a:rPr>
              <a:t>Erkek kanserlerinin %1’inden, kadın kanserlerinin ise %5-10’undan HPV sorumlu olduğu bildirilmektedir.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  <a:latin typeface="Comic Sans MS" pitchFamily="66" charset="0"/>
                <a:cs typeface="Times New Roman" panose="02020603050405020304" pitchFamily="18" charset="0"/>
              </a:rPr>
              <a:t>Kadınlarda </a:t>
            </a:r>
            <a:r>
              <a:rPr lang="tr-TR" dirty="0">
                <a:solidFill>
                  <a:prstClr val="black"/>
                </a:solidFill>
                <a:latin typeface="Comic Sans MS" pitchFamily="66" charset="0"/>
                <a:cs typeface="Times New Roman" panose="02020603050405020304" pitchFamily="18" charset="0"/>
              </a:rPr>
              <a:t>erkeklerin yaklaşık </a:t>
            </a:r>
            <a:r>
              <a:rPr lang="tr-TR" dirty="0" smtClean="0">
                <a:solidFill>
                  <a:prstClr val="black"/>
                </a:solidFill>
                <a:latin typeface="Comic Sans MS" pitchFamily="66" charset="0"/>
                <a:cs typeface="Times New Roman" panose="02020603050405020304" pitchFamily="18" charset="0"/>
              </a:rPr>
              <a:t>5-10 </a:t>
            </a:r>
            <a:r>
              <a:rPr lang="tr-TR" dirty="0">
                <a:solidFill>
                  <a:prstClr val="black"/>
                </a:solidFill>
                <a:latin typeface="Comic Sans MS" pitchFamily="66" charset="0"/>
                <a:cs typeface="Times New Roman" panose="02020603050405020304" pitchFamily="18" charset="0"/>
              </a:rPr>
              <a:t>katı HPV ile ilişkili kanser olduğu tahmin edilmektedir</a:t>
            </a:r>
            <a:endParaRPr lang="tr-TR" sz="1600" dirty="0"/>
          </a:p>
        </p:txBody>
      </p:sp>
    </p:spTree>
    <p:extLst>
      <p:ext uri="{BB962C8B-B14F-4D97-AF65-F5344CB8AC3E}">
        <p14:creationId xmlns="" xmlns:p14="http://schemas.microsoft.com/office/powerpoint/2010/main" val="19579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1187</Words>
  <Application>Microsoft Office PowerPoint</Application>
  <PresentationFormat>Ekran Gösterisi (4:3)</PresentationFormat>
  <Paragraphs>230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Theme</vt:lpstr>
      <vt:lpstr>Güncel HPV Aşılaması</vt:lpstr>
      <vt:lpstr>Slayt 2</vt:lpstr>
      <vt:lpstr>Slayt 3</vt:lpstr>
      <vt:lpstr>Slayt 4</vt:lpstr>
      <vt:lpstr>Slayt 5</vt:lpstr>
      <vt:lpstr>HPV Enfeksiyonunda Klinik</vt:lpstr>
      <vt:lpstr>HPV İlişkili Kanserler</vt:lpstr>
      <vt:lpstr>Slayt 8</vt:lpstr>
      <vt:lpstr>HPV’ye Bağlı Kanserler</vt:lpstr>
      <vt:lpstr>Slayt 10</vt:lpstr>
      <vt:lpstr>Slayt 11</vt:lpstr>
      <vt:lpstr>Benign servikal lezyondan invaziv servikal lezyona ilerleme</vt:lpstr>
      <vt:lpstr>Slayt 13</vt:lpstr>
      <vt:lpstr>Serviks Kanserinde HPV Tipleri</vt:lpstr>
      <vt:lpstr>Türkiye’de servikal kanserli hastalarda  HPV tiplerinin değerlendirilmesi</vt:lpstr>
      <vt:lpstr>Slayt 16</vt:lpstr>
      <vt:lpstr>Slayt 17</vt:lpstr>
      <vt:lpstr>Slayt 18</vt:lpstr>
      <vt:lpstr>Adjuvanlar</vt:lpstr>
      <vt:lpstr>HPV Aşıları</vt:lpstr>
      <vt:lpstr>Aşıların Güvenilirliği ve Yan Etkileri</vt:lpstr>
      <vt:lpstr>HPV Aşıları Yan Etki iddiaları</vt:lpstr>
      <vt:lpstr>Slayt 23</vt:lpstr>
      <vt:lpstr>Slayt 24</vt:lpstr>
      <vt:lpstr>Aşılarının Etkinliği</vt:lpstr>
      <vt:lpstr>Uygulama Önerileri-Doz</vt:lpstr>
      <vt:lpstr>Uygulama Önerileri-Yaş</vt:lpstr>
      <vt:lpstr>Uygulama Önerileri</vt:lpstr>
      <vt:lpstr>HPV Aşısı Kontrendikasyonlar</vt:lpstr>
      <vt:lpstr>Türkiye’de Durum</vt:lpstr>
      <vt:lpstr>Türkiye’de Beklentilerimiz</vt:lpstr>
      <vt:lpstr>Slayt 32</vt:lpstr>
      <vt:lpstr>Slayt 33</vt:lpstr>
      <vt:lpstr>Katılımınız için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GÜNLÜK YAŞAM PRATİĞİMİZDE  YENİ AŞILAR HPV AŞILAMASI</dc:title>
  <dc:creator>ACER</dc:creator>
  <cp:lastModifiedBy>WİNDOWS-7</cp:lastModifiedBy>
  <cp:revision>64</cp:revision>
  <dcterms:created xsi:type="dcterms:W3CDTF">2023-01-06T10:58:00Z</dcterms:created>
  <dcterms:modified xsi:type="dcterms:W3CDTF">2023-01-11T10:26:15Z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2023-01-06T00:00:00Z</vt:filetime>
  </property>
</Properties>
</file>